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76" r:id="rId10"/>
    <p:sldId id="264" r:id="rId11"/>
    <p:sldId id="265" r:id="rId12"/>
    <p:sldId id="267" r:id="rId13"/>
    <p:sldId id="271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7122B-0297-4CC6-94EC-B42FCBD4FBB8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07952-F85F-4CE0-9B87-7602131087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intuit.ru/studies/courses/5/5/info" TargetMode="External"/><Relationship Id="rId3" Type="http://schemas.openxmlformats.org/officeDocument/2006/relationships/hyperlink" Target="http://znanium.com/bookread2.php?book=915902" TargetMode="External"/><Relationship Id="rId7" Type="http://schemas.openxmlformats.org/officeDocument/2006/relationships/hyperlink" Target="http://msdn.microsoft.com/ru-ru/library/bb545450.aspx" TargetMode="External"/><Relationship Id="rId2" Type="http://schemas.openxmlformats.org/officeDocument/2006/relationships/hyperlink" Target="http://znanium.com/bookread2.php?book=94656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nanium.com/bookread2.php?book=967755" TargetMode="External"/><Relationship Id="rId11" Type="http://schemas.openxmlformats.org/officeDocument/2006/relationships/hyperlink" Target="http://fcior.edu.ru/" TargetMode="External"/><Relationship Id="rId5" Type="http://schemas.openxmlformats.org/officeDocument/2006/relationships/hyperlink" Target="http://znanium.com/bookread2.php?book=775200" TargetMode="External"/><Relationship Id="rId10" Type="http://schemas.openxmlformats.org/officeDocument/2006/relationships/hyperlink" Target="http://www.edu.ru/" TargetMode="External"/><Relationship Id="rId4" Type="http://schemas.openxmlformats.org/officeDocument/2006/relationships/hyperlink" Target="http://znanium.com/bookread2.php?book=938938" TargetMode="External"/><Relationship Id="rId9" Type="http://schemas.openxmlformats.org/officeDocument/2006/relationships/hyperlink" Target="http://window.edu.r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ПРОИЗВОДСТВЕННАЯ ПРАКТИКА </a:t>
            </a:r>
            <a:r>
              <a:rPr lang="ru-RU" sz="3600" b="1" dirty="0"/>
              <a:t>ПО ПРОФИЛЮ СПЕЦИАЛЬНОСТИ ПРОФЕССИОНАЛЬНОГО МОДУЛЯ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 </a:t>
            </a:r>
            <a:r>
              <a:rPr lang="ru-RU" sz="3600" b="1" dirty="0" smtClean="0">
                <a:solidFill>
                  <a:srgbClr val="0070C0"/>
                </a:solidFill>
              </a:rPr>
              <a:t>ПМ.02</a:t>
            </a:r>
            <a:r>
              <a:rPr lang="ru-RU" sz="3600" b="1" dirty="0">
                <a:solidFill>
                  <a:srgbClr val="0070C0"/>
                </a:solidFill>
              </a:rPr>
              <a:t>. РАЗРАБОТКА И АДМИНИСТРИРОВАНИЕ БАЗ ДАННЫХ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профессионального учебного цикла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программы подготовки специалистов среднего звена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по специальности 09.02.03 Программирование в компьютерных </a:t>
            </a:r>
            <a:r>
              <a:rPr lang="ru-RU" b="1" dirty="0" smtClean="0"/>
              <a:t>системах</a:t>
            </a:r>
            <a:endParaRPr lang="en-US" b="1" dirty="0" smtClean="0"/>
          </a:p>
          <a:p>
            <a:endParaRPr lang="en-US" b="1" dirty="0" smtClean="0"/>
          </a:p>
          <a:p>
            <a:r>
              <a:rPr lang="ru-RU" sz="3300" b="1" dirty="0" smtClean="0"/>
              <a:t>приказ </a:t>
            </a:r>
            <a:r>
              <a:rPr lang="ru-RU" sz="3300" b="1" dirty="0"/>
              <a:t>№ </a:t>
            </a:r>
            <a:r>
              <a:rPr lang="ru-RU" sz="3300" b="1" dirty="0"/>
              <a:t>6981 от 27.12.2022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График сдачи документов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r>
              <a:rPr lang="ru-RU" sz="4000" dirty="0"/>
              <a:t>Направить скан (фото) дневника на электронную почту </a:t>
            </a:r>
            <a:r>
              <a:rPr lang="en-US" sz="4000" b="1" i="1" u="sng" dirty="0"/>
              <a:t>director@mgkit.ru</a:t>
            </a:r>
            <a:r>
              <a:rPr lang="ru-RU" sz="4000" dirty="0"/>
              <a:t> 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C00000"/>
                </a:solidFill>
              </a:rPr>
              <a:t>до </a:t>
            </a:r>
            <a:r>
              <a:rPr lang="ru-RU" b="1" dirty="0" smtClean="0">
                <a:solidFill>
                  <a:srgbClr val="C00000"/>
                </a:solidFill>
              </a:rPr>
              <a:t>06 февраля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Сдать </a:t>
            </a:r>
            <a:r>
              <a:rPr lang="ru-RU" b="1" u="sng" dirty="0" smtClean="0">
                <a:solidFill>
                  <a:srgbClr val="C00000"/>
                </a:solidFill>
              </a:rPr>
              <a:t>весь пакет документов</a:t>
            </a:r>
            <a:r>
              <a:rPr lang="ru-RU" b="1" dirty="0" smtClean="0">
                <a:solidFill>
                  <a:srgbClr val="C00000"/>
                </a:solidFill>
              </a:rPr>
              <a:t> – </a:t>
            </a:r>
            <a:r>
              <a:rPr lang="ru-RU" b="1" u="sng" dirty="0" smtClean="0">
                <a:solidFill>
                  <a:srgbClr val="C00000"/>
                </a:solidFill>
              </a:rPr>
              <a:t>до </a:t>
            </a:r>
            <a:r>
              <a:rPr lang="ru-RU" b="1" u="sng" dirty="0" smtClean="0">
                <a:solidFill>
                  <a:srgbClr val="C00000"/>
                </a:solidFill>
              </a:rPr>
              <a:t>28 </a:t>
            </a:r>
            <a:r>
              <a:rPr lang="ru-RU" b="1" u="sng" dirty="0" smtClean="0">
                <a:solidFill>
                  <a:srgbClr val="C00000"/>
                </a:solidFill>
              </a:rPr>
              <a:t>февраля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Квалификационный экзамен </a:t>
            </a:r>
            <a:r>
              <a:rPr lang="ru-RU" b="1" dirty="0" smtClean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01.03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400" b="1" dirty="0" smtClean="0">
                <a:solidFill>
                  <a:srgbClr val="002060"/>
                </a:solidFill>
              </a:rPr>
              <a:t>(отметка по практике уже должна быть выставлена)</a:t>
            </a:r>
            <a:endParaRPr lang="ru-RU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Критерии оценки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94928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7200" b="1" u="sng" dirty="0"/>
              <a:t>Критерии оценки для профессиональных компетенций:</a:t>
            </a:r>
            <a:endParaRPr lang="ru-RU" sz="7200" u="sng" dirty="0"/>
          </a:p>
          <a:p>
            <a:pPr>
              <a:buNone/>
            </a:pPr>
            <a:r>
              <a:rPr lang="ru-RU" sz="4300" b="1" dirty="0"/>
              <a:t> </a:t>
            </a:r>
            <a:r>
              <a:rPr lang="ru-RU" sz="6200" b="1" dirty="0" smtClean="0">
                <a:solidFill>
                  <a:srgbClr val="FF0000"/>
                </a:solidFill>
              </a:rPr>
              <a:t>«</a:t>
            </a:r>
            <a:r>
              <a:rPr lang="ru-RU" sz="6200" b="1" dirty="0">
                <a:solidFill>
                  <a:srgbClr val="FF0000"/>
                </a:solidFill>
              </a:rPr>
              <a:t>Отлично» </a:t>
            </a:r>
            <a:r>
              <a:rPr lang="ru-RU" sz="6400" dirty="0"/>
              <a:t>– части заданий, отвечающие основным показателям оценки результата, выполнены на 86% и более;</a:t>
            </a:r>
            <a:endParaRPr lang="ru-RU" sz="4300" dirty="0"/>
          </a:p>
          <a:p>
            <a:pPr>
              <a:buNone/>
            </a:pPr>
            <a:r>
              <a:rPr lang="ru-RU" sz="6200" b="1" dirty="0">
                <a:solidFill>
                  <a:srgbClr val="00B050"/>
                </a:solidFill>
              </a:rPr>
              <a:t>«Хорошо»</a:t>
            </a:r>
            <a:r>
              <a:rPr lang="ru-RU" sz="6200" dirty="0">
                <a:solidFill>
                  <a:srgbClr val="00B050"/>
                </a:solidFill>
              </a:rPr>
              <a:t> </a:t>
            </a:r>
            <a:r>
              <a:rPr lang="ru-RU" sz="4300" dirty="0"/>
              <a:t>– </a:t>
            </a:r>
            <a:r>
              <a:rPr lang="ru-RU" sz="6400" dirty="0"/>
              <a:t>части заданий, отвечающие основным показателям оценки результата, выполнены на от 68% до 85%.</a:t>
            </a:r>
            <a:endParaRPr lang="ru-RU" sz="4300" dirty="0"/>
          </a:p>
          <a:p>
            <a:pPr>
              <a:buNone/>
            </a:pPr>
            <a:r>
              <a:rPr lang="ru-RU" sz="6200" b="1" dirty="0">
                <a:solidFill>
                  <a:srgbClr val="0070C0"/>
                </a:solidFill>
              </a:rPr>
              <a:t>«Удовлетворительно» </a:t>
            </a:r>
            <a:r>
              <a:rPr lang="ru-RU" sz="4300" b="1" dirty="0"/>
              <a:t>– </a:t>
            </a:r>
            <a:r>
              <a:rPr lang="ru-RU" sz="6400" dirty="0"/>
              <a:t>части заданий, отвечающие основным показателям оценки результата, выполнены на от 50% до 67%.</a:t>
            </a:r>
            <a:endParaRPr lang="ru-RU" sz="4300" dirty="0"/>
          </a:p>
          <a:p>
            <a:pPr>
              <a:buNone/>
            </a:pPr>
            <a:r>
              <a:rPr lang="ru-RU" sz="6200" b="1" dirty="0"/>
              <a:t>«Неудовлетворительно» </a:t>
            </a:r>
            <a:r>
              <a:rPr lang="ru-RU" sz="4300" b="1" dirty="0"/>
              <a:t>– </a:t>
            </a:r>
            <a:r>
              <a:rPr lang="ru-RU" sz="6400" dirty="0"/>
              <a:t>задания выполнены на менее, чем 50%.</a:t>
            </a:r>
            <a:endParaRPr lang="ru-RU" sz="4300" dirty="0"/>
          </a:p>
          <a:p>
            <a:pPr>
              <a:buNone/>
            </a:pPr>
            <a:r>
              <a:rPr lang="ru-RU" sz="4300" dirty="0"/>
              <a:t> </a:t>
            </a:r>
            <a:endParaRPr lang="ru-RU" sz="4300" dirty="0" smtClean="0"/>
          </a:p>
          <a:p>
            <a:pPr>
              <a:buNone/>
            </a:pPr>
            <a:endParaRPr lang="ru-RU" sz="4300" dirty="0"/>
          </a:p>
          <a:p>
            <a:pPr>
              <a:buNone/>
            </a:pPr>
            <a:r>
              <a:rPr lang="ru-RU" sz="7200" b="1" u="sng" dirty="0"/>
              <a:t>Критерии оценки для общих компетенций:</a:t>
            </a:r>
            <a:endParaRPr lang="ru-RU" sz="7200" u="sng" dirty="0"/>
          </a:p>
          <a:p>
            <a:pPr>
              <a:buNone/>
            </a:pPr>
            <a:r>
              <a:rPr lang="ru-RU" sz="4300" b="1" dirty="0"/>
              <a:t> </a:t>
            </a:r>
            <a:r>
              <a:rPr lang="ru-RU" sz="8000" b="1" dirty="0" smtClean="0">
                <a:solidFill>
                  <a:srgbClr val="C00000"/>
                </a:solidFill>
              </a:rPr>
              <a:t>Сформирована</a:t>
            </a:r>
            <a:r>
              <a:rPr lang="ru-RU" sz="8000" dirty="0" smtClean="0">
                <a:solidFill>
                  <a:srgbClr val="C00000"/>
                </a:solidFill>
              </a:rPr>
              <a:t> </a:t>
            </a:r>
            <a:r>
              <a:rPr lang="ru-RU" sz="6400" dirty="0"/>
              <a:t>– если обучающийся соответствует </a:t>
            </a:r>
            <a:r>
              <a:rPr lang="ru-RU" sz="6400" dirty="0" smtClean="0"/>
              <a:t>большинству соответствующему </a:t>
            </a:r>
            <a:r>
              <a:rPr lang="ru-RU" sz="6400" dirty="0"/>
              <a:t>основному показателю оценки результата;</a:t>
            </a:r>
            <a:endParaRPr lang="ru-RU" sz="4300" dirty="0"/>
          </a:p>
          <a:p>
            <a:pPr>
              <a:buNone/>
            </a:pPr>
            <a:r>
              <a:rPr lang="ru-RU" sz="8000" b="1" dirty="0"/>
              <a:t>Не сформирована </a:t>
            </a:r>
            <a:r>
              <a:rPr lang="ru-RU" sz="4300" dirty="0"/>
              <a:t>– </a:t>
            </a:r>
            <a:r>
              <a:rPr lang="ru-RU" sz="6400" dirty="0"/>
              <a:t>если обучающийся не соответствует всем соответствующим основным показателям оценки результата.</a:t>
            </a:r>
            <a:endParaRPr lang="ru-RU" sz="4300" dirty="0"/>
          </a:p>
          <a:p>
            <a:pPr>
              <a:buNone/>
            </a:pPr>
            <a:r>
              <a:rPr lang="ru-RU" sz="4300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Ответственность студентов, проходящих практику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Студенты</a:t>
            </a:r>
            <a:r>
              <a:rPr lang="ru-RU" dirty="0"/>
              <a:t>, проходящие практику, несут ответственность в соответствии с действующим законодательством за соблюдение требований </a:t>
            </a:r>
            <a:r>
              <a:rPr lang="ru-RU" dirty="0" smtClean="0"/>
              <a:t>охраны труда, </a:t>
            </a:r>
            <a:r>
              <a:rPr lang="ru-RU" dirty="0"/>
              <a:t>производственный травматизм и аварии, которые произошли по их вине в связи с выполняемой ими работой.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</a:t>
            </a:r>
            <a:r>
              <a:rPr lang="ru-RU" b="1" dirty="0"/>
              <a:t>охраны труда в аварийных ситуациях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500" dirty="0" smtClean="0"/>
              <a:t>1</a:t>
            </a:r>
            <a:r>
              <a:rPr lang="ru-RU" sz="3500" dirty="0"/>
              <a:t>. Немедленно прекратить работу, отключить персональный компьютер, иное электрооборудование и доложить руководителю работ, если:</a:t>
            </a:r>
          </a:p>
          <a:p>
            <a:pPr>
              <a:buNone/>
            </a:pPr>
            <a:r>
              <a:rPr lang="ru-RU" sz="3500" dirty="0"/>
              <a:t>• обнаружены механические повреждения и иные дефекты электрооборудования и электропроводки;</a:t>
            </a:r>
          </a:p>
          <a:p>
            <a:pPr>
              <a:buNone/>
            </a:pPr>
            <a:r>
              <a:rPr lang="ru-RU" sz="3500" dirty="0"/>
              <a:t>• наблюдается повышенный уровень шума при работе оборудования;</a:t>
            </a:r>
          </a:p>
          <a:p>
            <a:pPr>
              <a:buNone/>
            </a:pPr>
            <a:r>
              <a:rPr lang="ru-RU" sz="3500" dirty="0"/>
              <a:t>• наблюдается повышенное тепловыделение от оборудования;</a:t>
            </a:r>
          </a:p>
          <a:p>
            <a:pPr>
              <a:buNone/>
            </a:pPr>
            <a:r>
              <a:rPr lang="ru-RU" sz="3500" dirty="0"/>
              <a:t>• мерцание экрана не прекращается;</a:t>
            </a:r>
          </a:p>
          <a:p>
            <a:pPr>
              <a:buNone/>
            </a:pPr>
            <a:r>
              <a:rPr lang="ru-RU" sz="3500" dirty="0"/>
              <a:t>• наблюдается прыганье текста на экране;</a:t>
            </a:r>
          </a:p>
          <a:p>
            <a:pPr>
              <a:buNone/>
            </a:pPr>
            <a:r>
              <a:rPr lang="ru-RU" sz="3500" dirty="0"/>
              <a:t>• чувствуется запах гари и дыма;</a:t>
            </a:r>
          </a:p>
          <a:p>
            <a:pPr>
              <a:buNone/>
            </a:pPr>
            <a:r>
              <a:rPr lang="ru-RU" sz="3500" dirty="0"/>
              <a:t>• прекращена подача электроэнергии.</a:t>
            </a:r>
          </a:p>
          <a:p>
            <a:pPr>
              <a:buNone/>
            </a:pPr>
            <a:r>
              <a:rPr lang="ru-RU" sz="3500" dirty="0" smtClean="0"/>
              <a:t>2</a:t>
            </a:r>
            <a:r>
              <a:rPr lang="ru-RU" sz="3500" dirty="0"/>
              <a:t>. Не приступать к работе до полного устранения неисправностей.</a:t>
            </a:r>
          </a:p>
          <a:p>
            <a:pPr>
              <a:buNone/>
            </a:pPr>
            <a:r>
              <a:rPr lang="ru-RU" sz="3500" dirty="0" smtClean="0"/>
              <a:t>3</a:t>
            </a:r>
            <a:r>
              <a:rPr lang="ru-RU" sz="3500" dirty="0"/>
              <a:t>. В случае  пожара работники (в том числе и студенты, проходящие практику) должны немедленно прекратить работу, отключить электроприборы, закрыть окна, двери, вызвать пожарную команду, сообщить руководителю работ и покинуть помещение согласно плану эвакуации, применяя подручные средства индивидуальной защиты (платок, шарф и т. п., смоченные водой).</a:t>
            </a:r>
          </a:p>
          <a:p>
            <a:pPr>
              <a:buNone/>
            </a:pPr>
            <a:r>
              <a:rPr lang="ru-RU" sz="3500" dirty="0" smtClean="0"/>
              <a:t>4</a:t>
            </a:r>
            <a:r>
              <a:rPr lang="ru-RU" sz="3500" dirty="0"/>
              <a:t>. При обнаружении запаха газа в помещении:</a:t>
            </a:r>
          </a:p>
          <a:p>
            <a:pPr>
              <a:buNone/>
            </a:pPr>
            <a:r>
              <a:rPr lang="ru-RU" sz="3500" dirty="0"/>
              <a:t>- предупредить работников, находящихся в помещении, о недопустимости пользования открытым огнем, курения, включения и выключения электрического освещения и электроприборов;</a:t>
            </a:r>
          </a:p>
          <a:p>
            <a:pPr>
              <a:buNone/>
            </a:pPr>
            <a:r>
              <a:rPr lang="ru-RU" sz="3500" dirty="0"/>
              <a:t>- открыть окна (форточки, фрамуги) и проветрить помещение;</a:t>
            </a:r>
          </a:p>
          <a:p>
            <a:pPr>
              <a:buNone/>
            </a:pPr>
            <a:r>
              <a:rPr lang="ru-RU" sz="3500" dirty="0"/>
              <a:t>- сообщить об этом администрации организации, а при необходимости — вызвать работников аварийной газовой службы.</a:t>
            </a:r>
          </a:p>
          <a:p>
            <a:pPr>
              <a:buNone/>
            </a:pPr>
            <a:r>
              <a:rPr lang="ru-RU" sz="3500" dirty="0" smtClean="0"/>
              <a:t>5</a:t>
            </a:r>
            <a:r>
              <a:rPr lang="ru-RU" sz="3500" dirty="0"/>
              <a:t>. При травме в первую очередь освободить пострадавшего от травмирующего фактора, оказать первую доврачебную помощь, поставить в известность руководителя работ, вызвать скорую помощь, и, по возможности, сохранить неизменной ситуацию до начала расследования причин несчастного случая.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NB!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Если Вы заболели или Вы не можете по уважительной причине присутствовать на практике, </a:t>
            </a:r>
            <a:r>
              <a:rPr lang="ru-RU" b="1" u="sng" dirty="0" smtClean="0">
                <a:solidFill>
                  <a:srgbClr val="C00000"/>
                </a:solidFill>
              </a:rPr>
              <a:t>ОБЯЗАТЕЛЬНО</a:t>
            </a:r>
            <a:r>
              <a:rPr lang="ru-RU" dirty="0" smtClean="0"/>
              <a:t> поставьте в известность руководителя практики от профильной организации и заведующую отделением Миланову И.А.!!!</a:t>
            </a:r>
          </a:p>
          <a:p>
            <a:pPr algn="ctr">
              <a:buNone/>
            </a:pPr>
            <a:r>
              <a:rPr lang="ru-RU" dirty="0" smtClean="0"/>
              <a:t>Не забудьте вызвать врача и получить оправдательный документ!!!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Контакты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	</a:t>
            </a:r>
            <a:r>
              <a:rPr lang="ru-RU" sz="3600" b="1" dirty="0" smtClean="0"/>
              <a:t>(495)916-29-24</a:t>
            </a:r>
          </a:p>
          <a:p>
            <a:pPr>
              <a:buNone/>
            </a:pPr>
            <a:endParaRPr lang="ru-RU" sz="3600" b="1" dirty="0"/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b="1" dirty="0" smtClean="0"/>
              <a:t>			</a:t>
            </a:r>
            <a:r>
              <a:rPr lang="en-US" b="1" dirty="0" smtClean="0"/>
              <a:t>director@mgkit.ru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4" name="Рисунок 3" descr="blue-phone-icon-400-529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340768"/>
            <a:ext cx="1144016" cy="1144016"/>
          </a:xfrm>
          <a:prstGeom prst="rect">
            <a:avLst/>
          </a:prstGeom>
        </p:spPr>
      </p:pic>
      <p:pic>
        <p:nvPicPr>
          <p:cNvPr id="5" name="Рисунок 4" descr="depositphotos_85575498-stock-illustration-envelope-mail-ic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1536"/>
            <a:ext cx="201622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Цели и задачи практики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Овладение таким видом деятельности, как разработка </a:t>
            </a:r>
            <a:r>
              <a:rPr lang="ru-RU" b="1" dirty="0"/>
              <a:t>и </a:t>
            </a:r>
            <a:r>
              <a:rPr lang="ru-RU" b="1" dirty="0" smtClean="0"/>
              <a:t>администрирование </a:t>
            </a:r>
            <a:r>
              <a:rPr lang="ru-RU" b="1" dirty="0"/>
              <a:t>баз </a:t>
            </a:r>
            <a:r>
              <a:rPr lang="ru-RU" b="1" dirty="0" smtClean="0"/>
              <a:t>данных, </a:t>
            </a:r>
            <a:r>
              <a:rPr lang="ru-RU" b="1" dirty="0"/>
              <a:t>и соответствующими профессиональными компетенциями, </a:t>
            </a:r>
            <a:r>
              <a:rPr lang="ru-RU" b="1" dirty="0" smtClean="0"/>
              <a:t>приобретение </a:t>
            </a:r>
            <a:r>
              <a:rPr lang="ru-RU" b="1" dirty="0"/>
              <a:t>опыта практической работы </a:t>
            </a:r>
            <a:r>
              <a:rPr lang="ru-RU" b="1" dirty="0" smtClean="0"/>
              <a:t>в </a:t>
            </a:r>
            <a:r>
              <a:rPr lang="ru-RU" b="1" dirty="0"/>
              <a:t>ходе прохождения производственной </a:t>
            </a:r>
            <a:r>
              <a:rPr lang="ru-RU" b="1" dirty="0" smtClean="0"/>
              <a:t>практики. </a:t>
            </a:r>
            <a:endParaRPr lang="ru-RU" b="1" dirty="0"/>
          </a:p>
          <a:p>
            <a:pPr>
              <a:buNone/>
            </a:pPr>
            <a:r>
              <a:rPr lang="ru-RU" b="1" u="sng" dirty="0" smtClean="0"/>
              <a:t>Получение практического опыта:</a:t>
            </a:r>
            <a:endParaRPr lang="ru-RU" u="sng" dirty="0"/>
          </a:p>
          <a:p>
            <a:pPr lvl="0"/>
            <a:r>
              <a:rPr lang="ru-RU" dirty="0"/>
              <a:t>работы с объектами базы данных в конкретной системе управления базами данных;</a:t>
            </a:r>
          </a:p>
          <a:p>
            <a:pPr lvl="0"/>
            <a:r>
              <a:rPr lang="ru-RU" dirty="0"/>
              <a:t>использования средств заполнения базы данных;</a:t>
            </a:r>
          </a:p>
          <a:p>
            <a:pPr lvl="0"/>
            <a:r>
              <a:rPr lang="ru-RU" dirty="0"/>
              <a:t>использования стандартных методов защиты объектов базы данных.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Сроки и количество часов на освоение программы производственной практики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Всего</a:t>
            </a:r>
            <a:r>
              <a:rPr lang="ru-RU" u="sng" dirty="0"/>
              <a:t> </a:t>
            </a:r>
            <a:r>
              <a:rPr lang="ru-RU" b="1" u="sng" dirty="0" smtClean="0"/>
              <a:t>252 академических </a:t>
            </a:r>
            <a:r>
              <a:rPr lang="ru-RU" dirty="0" smtClean="0"/>
              <a:t>часов.</a:t>
            </a:r>
          </a:p>
          <a:p>
            <a:pPr>
              <a:buNone/>
            </a:pPr>
            <a:r>
              <a:rPr lang="ru-RU" dirty="0" smtClean="0"/>
              <a:t>Сроки </a:t>
            </a:r>
            <a:r>
              <a:rPr lang="ru-RU" dirty="0"/>
              <a:t>с </a:t>
            </a:r>
            <a:r>
              <a:rPr lang="ru-RU" dirty="0" smtClean="0"/>
              <a:t>12.01.2023 </a:t>
            </a:r>
            <a:r>
              <a:rPr lang="ru-RU" dirty="0" smtClean="0"/>
              <a:t>по </a:t>
            </a:r>
            <a:r>
              <a:rPr lang="ru-RU" dirty="0" smtClean="0"/>
              <a:t>01.03.2023  </a:t>
            </a:r>
            <a:r>
              <a:rPr lang="ru-RU" dirty="0" smtClean="0"/>
              <a:t>(7 недель)</a:t>
            </a:r>
          </a:p>
          <a:p>
            <a:pPr>
              <a:buNone/>
            </a:pPr>
            <a:r>
              <a:rPr lang="ru-RU" sz="2800" dirty="0"/>
              <a:t>Количество часов в неделю </a:t>
            </a:r>
            <a:r>
              <a:rPr lang="ru-RU" sz="2800" dirty="0" smtClean="0"/>
              <a:t> </a:t>
            </a:r>
            <a:r>
              <a:rPr lang="ru-RU" sz="2400" dirty="0" smtClean="0"/>
              <a:t>– 	</a:t>
            </a:r>
            <a:r>
              <a:rPr lang="ru-RU" sz="2400" b="1" u="sng" dirty="0" smtClean="0"/>
              <a:t>36</a:t>
            </a:r>
            <a:r>
              <a:rPr lang="ru-RU" sz="2400" u="sng" dirty="0" smtClean="0"/>
              <a:t> академических </a:t>
            </a:r>
            <a:r>
              <a:rPr lang="ru-RU" sz="2400" dirty="0" smtClean="0"/>
              <a:t>часов</a:t>
            </a:r>
          </a:p>
          <a:p>
            <a:pPr>
              <a:buNone/>
            </a:pPr>
            <a:r>
              <a:rPr lang="ru-RU" sz="2400" dirty="0"/>
              <a:t>	</a:t>
            </a:r>
            <a:r>
              <a:rPr lang="ru-RU" sz="2400" dirty="0" smtClean="0"/>
              <a:t>					</a:t>
            </a:r>
            <a:r>
              <a:rPr lang="ru-RU" sz="2400" b="1" u="sng" dirty="0" smtClean="0"/>
              <a:t>27</a:t>
            </a:r>
            <a:r>
              <a:rPr lang="ru-RU" sz="2400" u="sng" dirty="0" smtClean="0"/>
              <a:t> астрономических </a:t>
            </a:r>
            <a:r>
              <a:rPr lang="ru-RU" sz="2400" dirty="0" smtClean="0"/>
              <a:t>часов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b="1" u="sng" dirty="0" smtClean="0"/>
              <a:t>Примерный график работы </a:t>
            </a:r>
            <a:r>
              <a:rPr lang="ru-RU" sz="2400" dirty="0" smtClean="0"/>
              <a:t>(если </a:t>
            </a:r>
            <a:r>
              <a:rPr lang="ru-RU" sz="2400" i="1" dirty="0" smtClean="0"/>
              <a:t>нет трудового договора</a:t>
            </a:r>
            <a:r>
              <a:rPr lang="ru-RU" sz="2400" dirty="0" smtClean="0"/>
              <a:t>):</a:t>
            </a:r>
          </a:p>
          <a:p>
            <a:pPr>
              <a:buNone/>
            </a:pPr>
            <a:r>
              <a:rPr lang="ru-RU" sz="2400" dirty="0"/>
              <a:t>п</a:t>
            </a:r>
            <a:r>
              <a:rPr lang="ru-RU" sz="2400" dirty="0" smtClean="0"/>
              <a:t>он – чт: 5,5 астр.часов </a:t>
            </a:r>
            <a:r>
              <a:rPr lang="ru-RU" sz="1800" dirty="0" smtClean="0"/>
              <a:t>(с 10:00 до 16:30, включая перерыв на обед)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пятн: 5 астр.часов </a:t>
            </a:r>
            <a:r>
              <a:rPr lang="ru-RU" sz="1800" dirty="0"/>
              <a:t>(с 10:00 до 16:00, включая перерыв на обед</a:t>
            </a:r>
            <a:r>
              <a:rPr lang="ru-RU" sz="1800" dirty="0" smtClean="0"/>
              <a:t>)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2400" i="1" dirty="0"/>
              <a:t>Если заключен трудовой договор </a:t>
            </a:r>
            <a:r>
              <a:rPr lang="ru-RU" sz="2400" dirty="0" smtClean="0"/>
              <a:t>– по трудовому договору!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СТРУКТУРА И СОДЕРЖАНИЕ ПРАКТИКИ</a:t>
            </a:r>
            <a:endParaRPr lang="ru-RU" sz="3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40770"/>
          <a:ext cx="8229600" cy="5218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7048"/>
                <a:gridCol w="1882552"/>
              </a:tblGrid>
              <a:tr h="622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Наименования разделов практики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Объем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часов академических/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астрономических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22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Введение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4/3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274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Знакомство с бизнес-процессами и инструментальными средствами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14/10,5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22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Проектирование и реализация базы данных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/21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70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Разработка клиентского приложения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198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/148,5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(5,5 недель)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22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Подготовка доклада, отчета и защита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8/6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22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Всего часов: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252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50106"/>
          </a:xfrm>
        </p:spPr>
        <p:txBody>
          <a:bodyPr/>
          <a:lstStyle/>
          <a:p>
            <a:r>
              <a:rPr lang="ru-RU" b="1" dirty="0"/>
              <a:t>Содержание практики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29600" cy="5832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6840760"/>
                <a:gridCol w="1018456"/>
              </a:tblGrid>
              <a:tr h="525267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Виды выполняемых работ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Объем часов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942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Введение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7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Введение в производственную практику. Цели и задачи производственной практики. Техника безопасности. Изучение структуры предприятия. Изучение документов, регламентирующих работу на предприятии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4/3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42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Раздел 1.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Знакомство с бизнес-процессами и инструментальными средствами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Изучение модели жизненного цикла, используемого на предприятии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4/3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5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Изучение СУБД, средств проектирования и администрирования, используемых на предприятии.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8/6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Знакомство с проектами, реализуемыми на предприятии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2/1,5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42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Раздел 2.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Проектирование и реализация базы данных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Проектирование базы данных.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6/4,5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Реализация базы данных в конкретной системе управления базами данных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6/4,5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Заполнения базы данных тестовыми данными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8/6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Реализация стандартных методов защиты объектов базы данных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6/4,5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Решение вопросов администрирования базы данных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6/4,5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Содержание практики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5616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6552728"/>
                <a:gridCol w="1234480"/>
              </a:tblGrid>
              <a:tr h="65515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Виды выполняемых работ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Объем часов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819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Раздел 3.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Разработка клиентского приложения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198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7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Знакомство с инструментальными средствам реализации клиентских приложений, используемых на предприятии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78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/58,5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7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Реализация хранимых процедур и триггеров, планируемых к использованию в клиентском приложении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36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/27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8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Реализация функционала клиентского приложения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42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/31,5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8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Отладка и тестирование клиентского приложения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42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/31,5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819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Раздел 4.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Подготовка доклада, отчета и защита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8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Подготовка отчета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4/3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8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Подготовка доклада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2/1,5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8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Защита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2/1,5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>
            <a:noAutofit/>
          </a:bodyPr>
          <a:lstStyle/>
          <a:p>
            <a:r>
              <a:rPr lang="ru-RU" sz="3200" b="1" dirty="0"/>
              <a:t>Информационное обеспечение </a:t>
            </a:r>
            <a:r>
              <a:rPr lang="ru-RU" sz="3200" b="1" dirty="0" smtClean="0"/>
              <a:t>приактики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60486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dirty="0"/>
              <a:t>Основные источники:</a:t>
            </a:r>
            <a:endParaRPr lang="ru-RU" sz="1400" dirty="0"/>
          </a:p>
          <a:p>
            <a:pPr marL="179388" lvl="0" indent="-179388"/>
            <a:r>
              <a:rPr lang="ru-RU" sz="1400" dirty="0" smtClean="0"/>
              <a:t>Базы </a:t>
            </a:r>
            <a:r>
              <a:rPr lang="ru-RU" sz="1400" dirty="0"/>
              <a:t>данных и системы управления базами данных: Учебное пособие / Лазицкас Е.А., Загумённикова И.Н., Гилевский П.Г. - Мн.:РИПО, 2016 /URL: </a:t>
            </a:r>
            <a:r>
              <a:rPr lang="ru-RU" sz="1400" dirty="0">
                <a:hlinkClick r:id="rId2"/>
              </a:rPr>
              <a:t>http://znanium.com/bookread2.php?book=946561</a:t>
            </a:r>
            <a:endParaRPr lang="ru-RU" sz="1400" dirty="0" smtClean="0"/>
          </a:p>
          <a:p>
            <a:pPr marL="179388" lvl="0" indent="-179388"/>
            <a:r>
              <a:rPr lang="ru-RU" sz="1400" dirty="0"/>
              <a:t>Информационная безопасность : учеб. пособие / Т.Л. Партыка, И.И. Попов. — 5-е изд., перераб. и доп. — М. : ФОРУМ : ИНФРА-М, 2017. — 432 с. — (Среднее профессиональное образование). /URL:  </a:t>
            </a:r>
            <a:r>
              <a:rPr lang="ru-RU" sz="1400" dirty="0">
                <a:hlinkClick r:id="rId3"/>
              </a:rPr>
              <a:t>http://znanium.com/bookread2.php?book=915902</a:t>
            </a:r>
            <a:endParaRPr lang="ru-RU" sz="1400" dirty="0" smtClean="0"/>
          </a:p>
          <a:p>
            <a:pPr marL="179388" lvl="0" indent="-179388"/>
            <a:r>
              <a:rPr lang="ru-RU" sz="1400" dirty="0"/>
              <a:t>Компьютерные сети : учеб. пособие / А.В. Кузин, Д.А. Кузин. — 4-е изд., перераб. и доп. — М. : ФОРУМ : ИНФРА-М, 2017. — 190 с. — (Среднее профессиональное образование). /URL: </a:t>
            </a:r>
            <a:r>
              <a:rPr lang="ru-RU" sz="1400" dirty="0">
                <a:hlinkClick r:id="rId4"/>
              </a:rPr>
              <a:t>http://znanium.com/bookread2.php?book=938938</a:t>
            </a:r>
            <a:endParaRPr lang="ru-RU" sz="1400" dirty="0" smtClean="0"/>
          </a:p>
          <a:p>
            <a:pPr>
              <a:buNone/>
            </a:pPr>
            <a:r>
              <a:rPr lang="ru-RU" sz="1400" b="1" dirty="0"/>
              <a:t>Дополнительные источники:</a:t>
            </a:r>
            <a:endParaRPr lang="ru-RU" sz="1400" dirty="0"/>
          </a:p>
          <a:p>
            <a:pPr marL="179388" lvl="0" indent="-179388"/>
            <a:r>
              <a:rPr lang="ru-RU" sz="1200" dirty="0"/>
              <a:t>Информационная безопасность компьютерных систем и сетей : учеб. пособие / В.Ф. Шаньгин. — М. : ИД «ФОРУМ» : ИНФРА-М, 2017/URL: </a:t>
            </a:r>
            <a:r>
              <a:rPr lang="ru-RU" sz="1200" dirty="0">
                <a:hlinkClick r:id="rId5"/>
              </a:rPr>
              <a:t>http://znanium.com/bookread2.php?book=775200</a:t>
            </a:r>
            <a:r>
              <a:rPr lang="ru-RU" sz="1200" dirty="0"/>
              <a:t>……</a:t>
            </a:r>
            <a:endParaRPr lang="ru-RU" sz="1200" dirty="0" smtClean="0"/>
          </a:p>
          <a:p>
            <a:pPr marL="179388" lvl="0" indent="-179388"/>
            <a:r>
              <a:rPr lang="ru-RU" sz="1200" dirty="0"/>
              <a:t>Базы данных : учебник / Л.И. Шустова, О.В. Тараканов. — М. : ИНФРА-М, 2016/URL: </a:t>
            </a:r>
            <a:r>
              <a:rPr lang="ru-RU" sz="1200" dirty="0">
                <a:hlinkClick r:id="rId6"/>
              </a:rPr>
              <a:t>http://znanium.com/bookread2.php?book=967755</a:t>
            </a:r>
            <a:endParaRPr lang="ru-RU" sz="1200" dirty="0" smtClean="0"/>
          </a:p>
          <a:p>
            <a:pPr marL="179388" lvl="0" indent="-179388"/>
            <a:r>
              <a:rPr lang="en-US" sz="1200" dirty="0" err="1" smtClean="0"/>
              <a:t>Журнал</a:t>
            </a:r>
            <a:r>
              <a:rPr lang="en-US" sz="1200" dirty="0" smtClean="0"/>
              <a:t> «</a:t>
            </a:r>
            <a:r>
              <a:rPr lang="en-US" sz="1200" dirty="0" err="1" smtClean="0"/>
              <a:t>Прикладная</a:t>
            </a:r>
            <a:r>
              <a:rPr lang="en-US" sz="1200" dirty="0" smtClean="0"/>
              <a:t> </a:t>
            </a:r>
            <a:r>
              <a:rPr lang="en-US" sz="1200" dirty="0" err="1" smtClean="0"/>
              <a:t>информатика</a:t>
            </a:r>
            <a:r>
              <a:rPr lang="en-US" sz="1200" dirty="0" smtClean="0"/>
              <a:t>»</a:t>
            </a:r>
            <a:endParaRPr lang="ru-RU" sz="1200" dirty="0" smtClean="0"/>
          </a:p>
          <a:p>
            <a:pPr>
              <a:buNone/>
            </a:pPr>
            <a:r>
              <a:rPr lang="ru-RU" sz="1400" b="1" dirty="0"/>
              <a:t>Интернет ресурсы:</a:t>
            </a:r>
            <a:endParaRPr lang="ru-RU" sz="1400" dirty="0"/>
          </a:p>
          <a:p>
            <a:pPr marL="179388" lvl="0" indent="-179388"/>
            <a:r>
              <a:rPr lang="ru-RU" sz="1200" dirty="0"/>
              <a:t>РУКОВОДЯЩИЙ ДОКУМЕНТ Автоматизированные системы. Защита от несанкционированного доступа к информации. Классификация автоматизированных систем и требования по защите информации. Утверждено решением председателя Государственной технической комиссией при Президенте Российской Федерации от 30 марта 1992 г./URL/ </a:t>
            </a:r>
            <a:r>
              <a:rPr lang="ru-RU" sz="1200" dirty="0" smtClean="0"/>
              <a:t>https</a:t>
            </a:r>
            <a:r>
              <a:rPr lang="ru-RU" sz="1200" dirty="0"/>
              <a:t>://fstec.ru/component/attachments/download/296</a:t>
            </a:r>
            <a:endParaRPr lang="ru-RU" sz="1200" dirty="0" smtClean="0"/>
          </a:p>
          <a:p>
            <a:pPr marL="179388" lvl="0" indent="-179388"/>
            <a:r>
              <a:rPr lang="ru-RU" sz="1200" dirty="0"/>
              <a:t>ГОСТ Р ИСО/МЭК 15408-2013 Методы и средства обеспечения безопасности. Критерий оценки безопасности информационных технологий./URL/ https://meganorm.ru/Data2/1/4293774/4293774728.pdf</a:t>
            </a:r>
            <a:endParaRPr lang="ru-RU" sz="1200" dirty="0" smtClean="0"/>
          </a:p>
          <a:p>
            <a:pPr marL="179388" lvl="0" indent="-179388"/>
            <a:r>
              <a:rPr lang="ru-RU" sz="1200" dirty="0"/>
              <a:t>ГОСТ Р ИСО/МЭК 27005-2010 Методы и средства обеспечения безопасности. Менеджмент  риска информационной безопасности.</a:t>
            </a:r>
            <a:endParaRPr lang="ru-RU" sz="1200" dirty="0" smtClean="0"/>
          </a:p>
          <a:p>
            <a:pPr marL="179388" lvl="0" indent="-179388"/>
            <a:r>
              <a:rPr lang="en-US" sz="1200" dirty="0"/>
              <a:t>MSDN / URL: </a:t>
            </a:r>
            <a:r>
              <a:rPr lang="en-US" sz="1200" dirty="0">
                <a:hlinkClick r:id="rId7"/>
              </a:rPr>
              <a:t>http://msdn.microsoft.com/ru-ru/library/bb545450.aspx</a:t>
            </a:r>
            <a:endParaRPr lang="ru-RU" sz="1200" dirty="0" smtClean="0"/>
          </a:p>
          <a:p>
            <a:pPr marL="179388" lvl="0" indent="-179388"/>
            <a:r>
              <a:rPr lang="ru-RU" sz="1200" dirty="0"/>
              <a:t>Полякова Лариса. Основы SQL / URL: </a:t>
            </a:r>
            <a:r>
              <a:rPr lang="ru-RU" sz="1200" dirty="0">
                <a:hlinkClick r:id="rId8"/>
              </a:rPr>
              <a:t>http://intuit.ru/studies/courses/5/5/info</a:t>
            </a:r>
            <a:endParaRPr lang="ru-RU" sz="1200" dirty="0" smtClean="0"/>
          </a:p>
          <a:p>
            <a:pPr marL="179388" lvl="0" indent="-179388"/>
            <a:r>
              <a:rPr lang="ru-RU" sz="1200" dirty="0">
                <a:hlinkClick r:id="rId9"/>
              </a:rPr>
              <a:t>http://window.edu.ru</a:t>
            </a:r>
            <a:endParaRPr lang="ru-RU" sz="1200" dirty="0" smtClean="0"/>
          </a:p>
          <a:p>
            <a:pPr marL="179388" lvl="0" indent="-179388"/>
            <a:r>
              <a:rPr lang="ru-RU" sz="1200" dirty="0">
                <a:hlinkClick r:id="rId10"/>
              </a:rPr>
              <a:t>http://www.edu.ru</a:t>
            </a:r>
            <a:endParaRPr lang="ru-RU" sz="1200" dirty="0" smtClean="0"/>
          </a:p>
          <a:p>
            <a:pPr marL="179388" lvl="0" indent="-179388"/>
            <a:r>
              <a:rPr lang="ru-RU" sz="1200" dirty="0">
                <a:hlinkClick r:id="rId11"/>
              </a:rPr>
              <a:t>http://fcior.edu.ru</a:t>
            </a:r>
            <a:endParaRPr lang="ru-RU" sz="1200" dirty="0" smtClean="0"/>
          </a:p>
          <a:p>
            <a:endParaRPr lang="ru-RU" sz="1100" dirty="0" smtClean="0"/>
          </a:p>
          <a:p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ru-RU" b="1" dirty="0" smtClean="0"/>
              <a:t>Отчетные документы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3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6000" b="1" dirty="0" smtClean="0"/>
              <a:t>Титульный лист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6000" b="1" dirty="0" smtClean="0"/>
              <a:t>Утвержденное задание</a:t>
            </a:r>
            <a:r>
              <a:rPr lang="ru-RU" sz="6000" dirty="0" smtClean="0"/>
              <a:t> </a:t>
            </a:r>
            <a:r>
              <a:rPr lang="ru-RU" sz="6000" dirty="0"/>
              <a:t>на практику, выданное руководителем практики.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6200" b="1" dirty="0"/>
              <a:t>А</a:t>
            </a:r>
            <a:r>
              <a:rPr lang="ru-RU" sz="6200" b="1" dirty="0" smtClean="0"/>
              <a:t>ттестационный </a:t>
            </a:r>
            <a:r>
              <a:rPr lang="ru-RU" sz="6200" b="1" dirty="0"/>
              <a:t>лист по практике, </a:t>
            </a:r>
            <a:r>
              <a:rPr lang="ru-RU" sz="6200" dirty="0"/>
              <a:t>подписанный руководителем практики от организации </a:t>
            </a:r>
            <a:endParaRPr lang="ru-RU" sz="6200" dirty="0"/>
          </a:p>
          <a:p>
            <a:pPr marL="514350" lvl="0" indent="-514350" algn="just">
              <a:buFont typeface="+mj-lt"/>
              <a:buAutoNum type="arabicPeriod"/>
            </a:pPr>
            <a:r>
              <a:rPr lang="ru-RU" sz="6000" b="1" dirty="0" smtClean="0"/>
              <a:t>Характеристику</a:t>
            </a:r>
            <a:r>
              <a:rPr lang="ru-RU" sz="6000" dirty="0" smtClean="0"/>
              <a:t>, написанную </a:t>
            </a:r>
            <a:r>
              <a:rPr lang="ru-RU" sz="6000" b="1" u="sng" dirty="0" smtClean="0"/>
              <a:t>на бланке профильной организации</a:t>
            </a:r>
            <a:r>
              <a:rPr lang="ru-RU" sz="6000" dirty="0" smtClean="0"/>
              <a:t>, подписанную </a:t>
            </a:r>
            <a:r>
              <a:rPr lang="ru-RU" sz="6000" dirty="0"/>
              <a:t>руководителем практики от профильной организации и </a:t>
            </a:r>
            <a:r>
              <a:rPr lang="ru-RU" sz="6000" b="1" u="sng" dirty="0"/>
              <a:t>заверенную печатью </a:t>
            </a:r>
            <a:r>
              <a:rPr lang="ru-RU" sz="6000" b="1" u="sng" dirty="0" smtClean="0"/>
              <a:t>организации</a:t>
            </a:r>
            <a:r>
              <a:rPr lang="ru-RU" sz="6000" dirty="0"/>
              <a:t> </a:t>
            </a:r>
            <a:r>
              <a:rPr lang="ru-RU" sz="5500" dirty="0" smtClean="0"/>
              <a:t>(</a:t>
            </a:r>
            <a:r>
              <a:rPr lang="ru-RU" sz="5500" dirty="0"/>
              <a:t>Характеристика </a:t>
            </a:r>
            <a:r>
              <a:rPr lang="ru-RU" sz="5500" dirty="0" smtClean="0"/>
              <a:t>обязательно </a:t>
            </a:r>
            <a:r>
              <a:rPr lang="ru-RU" sz="5500" dirty="0"/>
              <a:t>должна содержать информацию по освоению им </a:t>
            </a:r>
            <a:r>
              <a:rPr lang="ru-RU" sz="5500" b="1" dirty="0">
                <a:solidFill>
                  <a:srgbClr val="C00000"/>
                </a:solidFill>
              </a:rPr>
              <a:t>общих компетенций</a:t>
            </a:r>
            <a:r>
              <a:rPr lang="ru-RU" sz="5500" dirty="0"/>
              <a:t>, указанных в задании на практику, в период прохождения </a:t>
            </a:r>
            <a:r>
              <a:rPr lang="ru-RU" sz="5500" dirty="0"/>
              <a:t>практики)</a:t>
            </a:r>
            <a:endParaRPr lang="ru-RU" sz="5500" dirty="0"/>
          </a:p>
          <a:p>
            <a:pPr marL="514350" indent="-514350" algn="just">
              <a:buFont typeface="+mj-lt"/>
              <a:buAutoNum type="arabicPeriod"/>
            </a:pPr>
            <a:r>
              <a:rPr lang="ru-RU" sz="6000" b="1" dirty="0"/>
              <a:t>Дневник</a:t>
            </a:r>
            <a:r>
              <a:rPr lang="ru-RU" sz="6000" dirty="0"/>
              <a:t> производственной </a:t>
            </a:r>
            <a:r>
              <a:rPr lang="ru-RU" sz="6000" dirty="0" smtClean="0"/>
              <a:t>практики, </a:t>
            </a:r>
            <a:r>
              <a:rPr lang="ru-RU" sz="6200" dirty="0" err="1" smtClean="0"/>
              <a:t>заполненяемый</a:t>
            </a:r>
            <a:r>
              <a:rPr lang="ru-RU" sz="6200" dirty="0" smtClean="0"/>
              <a:t> </a:t>
            </a:r>
            <a:r>
              <a:rPr lang="ru-RU" sz="6200" b="1" u="sng" dirty="0" smtClean="0"/>
              <a:t>ежедневно</a:t>
            </a:r>
            <a:r>
              <a:rPr lang="ru-RU" sz="6200" dirty="0" smtClean="0"/>
              <a:t> и </a:t>
            </a:r>
            <a:r>
              <a:rPr lang="ru-RU" sz="6200" dirty="0"/>
              <a:t>подписанный </a:t>
            </a:r>
            <a:r>
              <a:rPr lang="ru-RU" sz="6200" dirty="0" smtClean="0"/>
              <a:t>руководителем практики (на титульном листе и </a:t>
            </a:r>
            <a:r>
              <a:rPr lang="ru-RU" sz="6200" b="1" u="sng" dirty="0" smtClean="0"/>
              <a:t>ежедневно</a:t>
            </a:r>
            <a:r>
              <a:rPr lang="ru-RU" sz="6200" dirty="0" smtClean="0"/>
              <a:t>) и студентом (на титульном листе)</a:t>
            </a:r>
            <a:endParaRPr lang="ru-RU" sz="6200" dirty="0"/>
          </a:p>
          <a:p>
            <a:pPr marL="514350" indent="-514350">
              <a:buFont typeface="+mj-lt"/>
              <a:buAutoNum type="arabicPeriod"/>
            </a:pPr>
            <a:r>
              <a:rPr lang="ru-RU" sz="5400" b="1" dirty="0" smtClean="0"/>
              <a:t>Отчет </a:t>
            </a:r>
            <a:r>
              <a:rPr lang="ru-RU" sz="5400" b="1" dirty="0"/>
              <a:t>по практике</a:t>
            </a:r>
            <a:r>
              <a:rPr lang="ru-RU" sz="5400" dirty="0"/>
              <a:t>, подписанный студентом </a:t>
            </a:r>
            <a:r>
              <a:rPr lang="ru-RU" sz="5400" dirty="0" smtClean="0"/>
              <a:t>и </a:t>
            </a:r>
            <a:r>
              <a:rPr lang="ru-RU" sz="5400" dirty="0"/>
              <a:t>руководителем практики от </a:t>
            </a:r>
            <a:r>
              <a:rPr lang="ru-RU" sz="5400" dirty="0" smtClean="0"/>
              <a:t>организации.</a:t>
            </a:r>
          </a:p>
          <a:p>
            <a:pPr marL="514350" indent="-514350">
              <a:buFont typeface="+mj-lt"/>
              <a:buAutoNum type="arabicPeriod"/>
            </a:pPr>
            <a:endParaRPr lang="ru-RU" sz="5400" dirty="0"/>
          </a:p>
          <a:p>
            <a:pPr marL="0" indent="0" algn="ctr">
              <a:buNone/>
            </a:pPr>
            <a:r>
              <a:rPr lang="ru-RU" sz="6200" b="1" dirty="0">
                <a:solidFill>
                  <a:srgbClr val="0070C0"/>
                </a:solidFill>
              </a:rPr>
              <a:t>отчетные </a:t>
            </a:r>
            <a:r>
              <a:rPr lang="ru-RU" sz="6200" b="1" dirty="0" smtClean="0">
                <a:solidFill>
                  <a:srgbClr val="0070C0"/>
                </a:solidFill>
              </a:rPr>
              <a:t>документы, оформляются </a:t>
            </a:r>
            <a:r>
              <a:rPr lang="ru-RU" sz="6200" b="1" dirty="0">
                <a:solidFill>
                  <a:srgbClr val="0070C0"/>
                </a:solidFill>
              </a:rPr>
              <a:t>в соответствии с </a:t>
            </a:r>
            <a:r>
              <a:rPr lang="ru-RU" sz="6200" b="1" dirty="0" smtClean="0">
                <a:solidFill>
                  <a:srgbClr val="0070C0"/>
                </a:solidFill>
              </a:rPr>
              <a:t>установленными </a:t>
            </a:r>
            <a:r>
              <a:rPr lang="ru-RU" sz="6200" b="1" dirty="0">
                <a:solidFill>
                  <a:srgbClr val="0070C0"/>
                </a:solidFill>
              </a:rPr>
              <a:t>макетами и </a:t>
            </a:r>
            <a:r>
              <a:rPr lang="ru-RU" sz="6200" b="1" dirty="0" smtClean="0">
                <a:solidFill>
                  <a:srgbClr val="0070C0"/>
                </a:solidFill>
              </a:rPr>
              <a:t>вшиваются </a:t>
            </a:r>
            <a:r>
              <a:rPr lang="ru-RU" sz="6200" b="1" dirty="0">
                <a:solidFill>
                  <a:srgbClr val="0070C0"/>
                </a:solidFill>
              </a:rPr>
              <a:t>в папку-скоросшиватель (пластиковая папка с прозрачным </a:t>
            </a:r>
            <a:r>
              <a:rPr lang="ru-RU" sz="6200" b="1" dirty="0" smtClean="0">
                <a:solidFill>
                  <a:srgbClr val="0070C0"/>
                </a:solidFill>
              </a:rPr>
              <a:t>первым </a:t>
            </a:r>
            <a:r>
              <a:rPr lang="ru-RU" sz="6200" b="1" dirty="0">
                <a:solidFill>
                  <a:srgbClr val="0070C0"/>
                </a:solidFill>
              </a:rPr>
              <a:t>листом обложки в цветовой </a:t>
            </a:r>
            <a:r>
              <a:rPr lang="ru-RU" sz="6200" b="1" dirty="0" smtClean="0">
                <a:solidFill>
                  <a:srgbClr val="0070C0"/>
                </a:solidFill>
              </a:rPr>
              <a:t>гамме</a:t>
            </a:r>
            <a:r>
              <a:rPr lang="ru-RU" sz="6200" b="1" dirty="0">
                <a:solidFill>
                  <a:srgbClr val="0070C0"/>
                </a:solidFill>
              </a:rPr>
              <a:t> </a:t>
            </a:r>
            <a:r>
              <a:rPr lang="ru-RU" sz="6200" b="1" dirty="0" smtClean="0">
                <a:solidFill>
                  <a:srgbClr val="0070C0"/>
                </a:solidFill>
              </a:rPr>
              <a:t>синего цвета) в указанном выше порядке</a:t>
            </a:r>
            <a:endParaRPr lang="ru-RU" sz="6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Введение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dirty="0" smtClean="0"/>
              <a:t>общие </a:t>
            </a:r>
            <a:r>
              <a:rPr lang="ru-RU" sz="2000" dirty="0"/>
              <a:t>сведения о профильном </a:t>
            </a:r>
            <a:r>
              <a:rPr lang="ru-RU" sz="2000" dirty="0"/>
              <a:t>предприятии;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100" dirty="0"/>
              <a:t>структурное подразделение, в котором организовано рабочее место;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100" dirty="0"/>
              <a:t>характеристика должности/позиции, которую занимает практикант.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3200" b="1" dirty="0"/>
              <a:t>Основная часть </a:t>
            </a:r>
            <a:endParaRPr lang="ru-RU" sz="3200" b="1" dirty="0"/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ru-RU" sz="2100" dirty="0"/>
              <a:t>Описание </a:t>
            </a:r>
            <a:r>
              <a:rPr lang="ru-RU" sz="2100" dirty="0"/>
              <a:t>выполнения работ, подтверждающих освоение профессиональных </a:t>
            </a:r>
            <a:r>
              <a:rPr lang="ru-RU" sz="2100" dirty="0"/>
              <a:t>компетенций</a:t>
            </a:r>
            <a:endParaRPr lang="ru-RU" sz="21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3200" b="1" dirty="0"/>
              <a:t>Заключение </a:t>
            </a:r>
            <a:endParaRPr lang="ru-RU" sz="3200" b="1" dirty="0" smtClean="0"/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ru-RU" sz="2100" dirty="0"/>
              <a:t>основные выводы по </a:t>
            </a:r>
            <a:r>
              <a:rPr lang="ru-RU" sz="2100" dirty="0" smtClean="0"/>
              <a:t>сформированным компетенциям </a:t>
            </a:r>
            <a:r>
              <a:rPr lang="ru-RU" sz="2100" dirty="0"/>
              <a:t>и о </a:t>
            </a:r>
            <a:r>
              <a:rPr lang="ru-RU" sz="2100" dirty="0" smtClean="0"/>
              <a:t>приобретении </a:t>
            </a:r>
            <a:r>
              <a:rPr lang="ru-RU" sz="2100" dirty="0"/>
              <a:t>практического </a:t>
            </a:r>
            <a:r>
              <a:rPr lang="ru-RU" sz="2100" dirty="0"/>
              <a:t>опыта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37801934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790</Words>
  <Application>Microsoft Office PowerPoint</Application>
  <PresentationFormat>Экран (4:3)</PresentationFormat>
  <Paragraphs>184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Тема Office</vt:lpstr>
      <vt:lpstr>ПРОИЗВОДСТВЕННАЯ ПРАКТИКА ПО ПРОФИЛЮ СПЕЦИАЛЬНОСТИ ПРОФЕССИОНАЛЬНОГО МОДУЛЯ  ПМ.02. РАЗРАБОТКА И АДМИНИСТРИРОВАНИЕ БАЗ ДАННЫХ     </vt:lpstr>
      <vt:lpstr>Цели и задачи практики</vt:lpstr>
      <vt:lpstr>Сроки и количество часов на освоение программы производственной практики  </vt:lpstr>
      <vt:lpstr>СТРУКТУРА И СОДЕРЖАНИЕ ПРАКТИКИ</vt:lpstr>
      <vt:lpstr>Содержание практики</vt:lpstr>
      <vt:lpstr>Содержание практики</vt:lpstr>
      <vt:lpstr>Информационное обеспечение приактики</vt:lpstr>
      <vt:lpstr>Отчетные документы</vt:lpstr>
      <vt:lpstr>Отчет </vt:lpstr>
      <vt:lpstr>График сдачи документов</vt:lpstr>
      <vt:lpstr>Критерии оценки </vt:lpstr>
      <vt:lpstr>Ответственность студентов, проходящих практику </vt:lpstr>
      <vt:lpstr>Требования охраны труда в аварийных ситуациях</vt:lpstr>
      <vt:lpstr>NB!</vt:lpstr>
      <vt:lpstr>Контакты</vt:lpstr>
    </vt:vector>
  </TitlesOfParts>
  <Company>YniKIT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ПРОИЗВОДСТВЕННАЯ ПРАКТИКА ПО ПРОФИЛЮ СПЕЦИАЛЬНОСТИ ПРОФЕССИОНАЛЬНОГО МОДУЛЯ  ПМ.02. РАЗРАБОТКА И АДМИНИСТРИРОВАНИЕ БАЗ ДАННЫХ</dc:title>
  <dc:creator>Александров</dc:creator>
  <cp:lastModifiedBy>Директор</cp:lastModifiedBy>
  <cp:revision>36</cp:revision>
  <dcterms:created xsi:type="dcterms:W3CDTF">2022-01-12T06:35:09Z</dcterms:created>
  <dcterms:modified xsi:type="dcterms:W3CDTF">2022-12-28T09:46:32Z</dcterms:modified>
</cp:coreProperties>
</file>