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4E94E-AF3F-4558-8840-F6BCA97AA28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9977EE-C43B-49F1-B7EC-A5341CA12B63}">
      <dgm:prSet/>
      <dgm:spPr/>
      <dgm:t>
        <a:bodyPr/>
        <a:lstStyle/>
        <a:p>
          <a:r>
            <a:rPr lang="en-GB"/>
            <a:t>Компании зарабатывают на производстве и продаже алкоголя, не задумываясь о последствиях. </a:t>
          </a:r>
          <a:endParaRPr lang="en-US"/>
        </a:p>
      </dgm:t>
    </dgm:pt>
    <dgm:pt modelId="{88636FD5-D210-47EA-A497-B1CA4D19BBF6}" type="parTrans" cxnId="{A2D80C13-BF8D-4A84-BC4B-F073D6947619}">
      <dgm:prSet/>
      <dgm:spPr/>
      <dgm:t>
        <a:bodyPr/>
        <a:lstStyle/>
        <a:p>
          <a:endParaRPr lang="en-US"/>
        </a:p>
      </dgm:t>
    </dgm:pt>
    <dgm:pt modelId="{DFC088E6-6B51-41EB-AA9B-E7029488C6F1}" type="sibTrans" cxnId="{A2D80C13-BF8D-4A84-BC4B-F073D6947619}">
      <dgm:prSet/>
      <dgm:spPr/>
      <dgm:t>
        <a:bodyPr/>
        <a:lstStyle/>
        <a:p>
          <a:endParaRPr lang="en-US"/>
        </a:p>
      </dgm:t>
    </dgm:pt>
    <dgm:pt modelId="{28E7F5F0-884F-44A3-A492-4F1F47E344B1}">
      <dgm:prSet/>
      <dgm:spPr/>
      <dgm:t>
        <a:bodyPr/>
        <a:lstStyle/>
        <a:p>
          <a:r>
            <a:rPr lang="en-GB"/>
            <a:t>Покупая алкоголь, человек рискует обречь на эти последствия не только себя, но и других людей. </a:t>
          </a:r>
          <a:endParaRPr lang="en-US"/>
        </a:p>
      </dgm:t>
    </dgm:pt>
    <dgm:pt modelId="{78ABE990-4118-4F82-B94F-774431237435}" type="parTrans" cxnId="{AE4F2F0D-C7F8-4098-B569-78DCA0328DF2}">
      <dgm:prSet/>
      <dgm:spPr/>
      <dgm:t>
        <a:bodyPr/>
        <a:lstStyle/>
        <a:p>
          <a:endParaRPr lang="en-US"/>
        </a:p>
      </dgm:t>
    </dgm:pt>
    <dgm:pt modelId="{FAC4ECEA-6777-4EC7-A915-E22E98503359}" type="sibTrans" cxnId="{AE4F2F0D-C7F8-4098-B569-78DCA0328DF2}">
      <dgm:prSet/>
      <dgm:spPr/>
      <dgm:t>
        <a:bodyPr/>
        <a:lstStyle/>
        <a:p>
          <a:endParaRPr lang="en-US"/>
        </a:p>
      </dgm:t>
    </dgm:pt>
    <dgm:pt modelId="{3B348BA9-0CAA-4471-AA9C-7A242EE04119}">
      <dgm:prSet/>
      <dgm:spPr/>
      <dgm:t>
        <a:bodyPr/>
        <a:lstStyle/>
        <a:p>
          <a:r>
            <a:rPr lang="en-GB"/>
            <a:t>Угроза будущему поколению, утрата генофонда, серьёзные экономические потери, подрыв национальной безопасности.</a:t>
          </a:r>
          <a:endParaRPr lang="en-US"/>
        </a:p>
      </dgm:t>
    </dgm:pt>
    <dgm:pt modelId="{FAEC7836-8D7F-4B86-AAAC-836D2284F0CC}" type="parTrans" cxnId="{8F34B0E1-0C88-4950-B8AA-E0ABE7D50F22}">
      <dgm:prSet/>
      <dgm:spPr/>
      <dgm:t>
        <a:bodyPr/>
        <a:lstStyle/>
        <a:p>
          <a:endParaRPr lang="en-US"/>
        </a:p>
      </dgm:t>
    </dgm:pt>
    <dgm:pt modelId="{383AF6E5-C4F4-4547-B812-B98D18D3A2DC}" type="sibTrans" cxnId="{8F34B0E1-0C88-4950-B8AA-E0ABE7D50F22}">
      <dgm:prSet/>
      <dgm:spPr/>
      <dgm:t>
        <a:bodyPr/>
        <a:lstStyle/>
        <a:p>
          <a:endParaRPr lang="en-US"/>
        </a:p>
      </dgm:t>
    </dgm:pt>
    <dgm:pt modelId="{8480B70A-E6FE-A449-9976-57B777C0B16D}" type="pres">
      <dgm:prSet presAssocID="{13D4E94E-AF3F-4558-8840-F6BCA97AA2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231546-4645-5543-9B83-1BF5F54F8A3F}" type="pres">
      <dgm:prSet presAssocID="{679977EE-C43B-49F1-B7EC-A5341CA12B63}" presName="thickLine" presStyleLbl="alignNode1" presStyleIdx="0" presStyleCnt="3"/>
      <dgm:spPr/>
    </dgm:pt>
    <dgm:pt modelId="{4A778A55-3255-0842-9940-0BD15FB0C72C}" type="pres">
      <dgm:prSet presAssocID="{679977EE-C43B-49F1-B7EC-A5341CA12B63}" presName="horz1" presStyleCnt="0"/>
      <dgm:spPr/>
    </dgm:pt>
    <dgm:pt modelId="{120B92DA-36F1-6549-9F6C-4069BBF74AC7}" type="pres">
      <dgm:prSet presAssocID="{679977EE-C43B-49F1-B7EC-A5341CA12B63}" presName="tx1" presStyleLbl="revTx" presStyleIdx="0" presStyleCnt="3"/>
      <dgm:spPr/>
      <dgm:t>
        <a:bodyPr/>
        <a:lstStyle/>
        <a:p>
          <a:endParaRPr lang="ru-RU"/>
        </a:p>
      </dgm:t>
    </dgm:pt>
    <dgm:pt modelId="{7A2A4E0A-C648-E142-ADF8-2072F0A0F8C4}" type="pres">
      <dgm:prSet presAssocID="{679977EE-C43B-49F1-B7EC-A5341CA12B63}" presName="vert1" presStyleCnt="0"/>
      <dgm:spPr/>
    </dgm:pt>
    <dgm:pt modelId="{A8D274A5-60F6-9A4F-B834-E76D383C3693}" type="pres">
      <dgm:prSet presAssocID="{28E7F5F0-884F-44A3-A492-4F1F47E344B1}" presName="thickLine" presStyleLbl="alignNode1" presStyleIdx="1" presStyleCnt="3"/>
      <dgm:spPr/>
    </dgm:pt>
    <dgm:pt modelId="{C0341F09-78CB-3D4E-B512-B3E8BA453E70}" type="pres">
      <dgm:prSet presAssocID="{28E7F5F0-884F-44A3-A492-4F1F47E344B1}" presName="horz1" presStyleCnt="0"/>
      <dgm:spPr/>
    </dgm:pt>
    <dgm:pt modelId="{4E57DF15-D370-5240-B02D-6AD3C1566F7D}" type="pres">
      <dgm:prSet presAssocID="{28E7F5F0-884F-44A3-A492-4F1F47E344B1}" presName="tx1" presStyleLbl="revTx" presStyleIdx="1" presStyleCnt="3"/>
      <dgm:spPr/>
      <dgm:t>
        <a:bodyPr/>
        <a:lstStyle/>
        <a:p>
          <a:endParaRPr lang="ru-RU"/>
        </a:p>
      </dgm:t>
    </dgm:pt>
    <dgm:pt modelId="{A30F60BA-4122-494A-A982-A9FF2177774B}" type="pres">
      <dgm:prSet presAssocID="{28E7F5F0-884F-44A3-A492-4F1F47E344B1}" presName="vert1" presStyleCnt="0"/>
      <dgm:spPr/>
    </dgm:pt>
    <dgm:pt modelId="{4468F7E8-B43E-174D-BC92-9195F3D3A9EE}" type="pres">
      <dgm:prSet presAssocID="{3B348BA9-0CAA-4471-AA9C-7A242EE04119}" presName="thickLine" presStyleLbl="alignNode1" presStyleIdx="2" presStyleCnt="3"/>
      <dgm:spPr/>
    </dgm:pt>
    <dgm:pt modelId="{2F59E814-7A3F-8A4E-8462-74A8CA61ABCB}" type="pres">
      <dgm:prSet presAssocID="{3B348BA9-0CAA-4471-AA9C-7A242EE04119}" presName="horz1" presStyleCnt="0"/>
      <dgm:spPr/>
    </dgm:pt>
    <dgm:pt modelId="{079FAA55-296E-F549-A34B-4E4499A904A9}" type="pres">
      <dgm:prSet presAssocID="{3B348BA9-0CAA-4471-AA9C-7A242EE04119}" presName="tx1" presStyleLbl="revTx" presStyleIdx="2" presStyleCnt="3"/>
      <dgm:spPr/>
      <dgm:t>
        <a:bodyPr/>
        <a:lstStyle/>
        <a:p>
          <a:endParaRPr lang="ru-RU"/>
        </a:p>
      </dgm:t>
    </dgm:pt>
    <dgm:pt modelId="{FB526EB2-5C68-A349-9B26-BDC942D59BFE}" type="pres">
      <dgm:prSet presAssocID="{3B348BA9-0CAA-4471-AA9C-7A242EE04119}" presName="vert1" presStyleCnt="0"/>
      <dgm:spPr/>
    </dgm:pt>
  </dgm:ptLst>
  <dgm:cxnLst>
    <dgm:cxn modelId="{AE4F2F0D-C7F8-4098-B569-78DCA0328DF2}" srcId="{13D4E94E-AF3F-4558-8840-F6BCA97AA283}" destId="{28E7F5F0-884F-44A3-A492-4F1F47E344B1}" srcOrd="1" destOrd="0" parTransId="{78ABE990-4118-4F82-B94F-774431237435}" sibTransId="{FAC4ECEA-6777-4EC7-A915-E22E98503359}"/>
    <dgm:cxn modelId="{8F34B0E1-0C88-4950-B8AA-E0ABE7D50F22}" srcId="{13D4E94E-AF3F-4558-8840-F6BCA97AA283}" destId="{3B348BA9-0CAA-4471-AA9C-7A242EE04119}" srcOrd="2" destOrd="0" parTransId="{FAEC7836-8D7F-4B86-AAAC-836D2284F0CC}" sibTransId="{383AF6E5-C4F4-4547-B812-B98D18D3A2DC}"/>
    <dgm:cxn modelId="{0E4E5AD8-3895-D947-9004-628B13B43097}" type="presOf" srcId="{679977EE-C43B-49F1-B7EC-A5341CA12B63}" destId="{120B92DA-36F1-6549-9F6C-4069BBF74AC7}" srcOrd="0" destOrd="0" presId="urn:microsoft.com/office/officeart/2008/layout/LinedList"/>
    <dgm:cxn modelId="{1BD55578-5DB8-B04D-8116-3718DB95E462}" type="presOf" srcId="{13D4E94E-AF3F-4558-8840-F6BCA97AA283}" destId="{8480B70A-E6FE-A449-9976-57B777C0B16D}" srcOrd="0" destOrd="0" presId="urn:microsoft.com/office/officeart/2008/layout/LinedList"/>
    <dgm:cxn modelId="{46248672-8F66-B14F-BE37-17B60C744E10}" type="presOf" srcId="{3B348BA9-0CAA-4471-AA9C-7A242EE04119}" destId="{079FAA55-296E-F549-A34B-4E4499A904A9}" srcOrd="0" destOrd="0" presId="urn:microsoft.com/office/officeart/2008/layout/LinedList"/>
    <dgm:cxn modelId="{571AD799-9878-4448-BF36-757CF7C1A3CD}" type="presOf" srcId="{28E7F5F0-884F-44A3-A492-4F1F47E344B1}" destId="{4E57DF15-D370-5240-B02D-6AD3C1566F7D}" srcOrd="0" destOrd="0" presId="urn:microsoft.com/office/officeart/2008/layout/LinedList"/>
    <dgm:cxn modelId="{A2D80C13-BF8D-4A84-BC4B-F073D6947619}" srcId="{13D4E94E-AF3F-4558-8840-F6BCA97AA283}" destId="{679977EE-C43B-49F1-B7EC-A5341CA12B63}" srcOrd="0" destOrd="0" parTransId="{88636FD5-D210-47EA-A497-B1CA4D19BBF6}" sibTransId="{DFC088E6-6B51-41EB-AA9B-E7029488C6F1}"/>
    <dgm:cxn modelId="{7B07970D-80BB-8C42-A1BC-B5FD1832E505}" type="presParOf" srcId="{8480B70A-E6FE-A449-9976-57B777C0B16D}" destId="{76231546-4645-5543-9B83-1BF5F54F8A3F}" srcOrd="0" destOrd="0" presId="urn:microsoft.com/office/officeart/2008/layout/LinedList"/>
    <dgm:cxn modelId="{2AE503CA-C5E4-A147-BCEA-1FE9BD327E64}" type="presParOf" srcId="{8480B70A-E6FE-A449-9976-57B777C0B16D}" destId="{4A778A55-3255-0842-9940-0BD15FB0C72C}" srcOrd="1" destOrd="0" presId="urn:microsoft.com/office/officeart/2008/layout/LinedList"/>
    <dgm:cxn modelId="{2FE40FBA-0252-3E4D-84D1-EADD723206F4}" type="presParOf" srcId="{4A778A55-3255-0842-9940-0BD15FB0C72C}" destId="{120B92DA-36F1-6549-9F6C-4069BBF74AC7}" srcOrd="0" destOrd="0" presId="urn:microsoft.com/office/officeart/2008/layout/LinedList"/>
    <dgm:cxn modelId="{625EA166-427E-5D41-A358-C0F72D047E29}" type="presParOf" srcId="{4A778A55-3255-0842-9940-0BD15FB0C72C}" destId="{7A2A4E0A-C648-E142-ADF8-2072F0A0F8C4}" srcOrd="1" destOrd="0" presId="urn:microsoft.com/office/officeart/2008/layout/LinedList"/>
    <dgm:cxn modelId="{2261A45B-365A-1848-8E39-1694427E3EE5}" type="presParOf" srcId="{8480B70A-E6FE-A449-9976-57B777C0B16D}" destId="{A8D274A5-60F6-9A4F-B834-E76D383C3693}" srcOrd="2" destOrd="0" presId="urn:microsoft.com/office/officeart/2008/layout/LinedList"/>
    <dgm:cxn modelId="{D0BBEEBD-8BC3-CA4C-AFFA-108B37085035}" type="presParOf" srcId="{8480B70A-E6FE-A449-9976-57B777C0B16D}" destId="{C0341F09-78CB-3D4E-B512-B3E8BA453E70}" srcOrd="3" destOrd="0" presId="urn:microsoft.com/office/officeart/2008/layout/LinedList"/>
    <dgm:cxn modelId="{2AECB65E-47C6-A545-BBE3-DD5314C6B1DE}" type="presParOf" srcId="{C0341F09-78CB-3D4E-B512-B3E8BA453E70}" destId="{4E57DF15-D370-5240-B02D-6AD3C1566F7D}" srcOrd="0" destOrd="0" presId="urn:microsoft.com/office/officeart/2008/layout/LinedList"/>
    <dgm:cxn modelId="{5514B4E9-2843-2B45-B65C-F4E19AA211D3}" type="presParOf" srcId="{C0341F09-78CB-3D4E-B512-B3E8BA453E70}" destId="{A30F60BA-4122-494A-A982-A9FF2177774B}" srcOrd="1" destOrd="0" presId="urn:microsoft.com/office/officeart/2008/layout/LinedList"/>
    <dgm:cxn modelId="{EEA768BD-6FB5-CC49-9ABA-15413A6641E2}" type="presParOf" srcId="{8480B70A-E6FE-A449-9976-57B777C0B16D}" destId="{4468F7E8-B43E-174D-BC92-9195F3D3A9EE}" srcOrd="4" destOrd="0" presId="urn:microsoft.com/office/officeart/2008/layout/LinedList"/>
    <dgm:cxn modelId="{E82A978A-8280-904F-BE3C-BF6054F7BB99}" type="presParOf" srcId="{8480B70A-E6FE-A449-9976-57B777C0B16D}" destId="{2F59E814-7A3F-8A4E-8462-74A8CA61ABCB}" srcOrd="5" destOrd="0" presId="urn:microsoft.com/office/officeart/2008/layout/LinedList"/>
    <dgm:cxn modelId="{958FBAAF-895E-FE46-8E9C-F124E6A303B5}" type="presParOf" srcId="{2F59E814-7A3F-8A4E-8462-74A8CA61ABCB}" destId="{079FAA55-296E-F549-A34B-4E4499A904A9}" srcOrd="0" destOrd="0" presId="urn:microsoft.com/office/officeart/2008/layout/LinedList"/>
    <dgm:cxn modelId="{FD37FA76-8BBD-7549-9B7F-BC2F4A680796}" type="presParOf" srcId="{2F59E814-7A3F-8A4E-8462-74A8CA61ABCB}" destId="{FB526EB2-5C68-A349-9B26-BDC942D59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31546-4645-5543-9B83-1BF5F54F8A3F}">
      <dsp:nvSpPr>
        <dsp:cNvPr id="0" name=""/>
        <dsp:cNvSpPr/>
      </dsp:nvSpPr>
      <dsp:spPr>
        <a:xfrm>
          <a:off x="0" y="2604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92DA-36F1-6549-9F6C-4069BBF74AC7}">
      <dsp:nvSpPr>
        <dsp:cNvPr id="0" name=""/>
        <dsp:cNvSpPr/>
      </dsp:nvSpPr>
      <dsp:spPr>
        <a:xfrm>
          <a:off x="0" y="2604"/>
          <a:ext cx="6096000" cy="17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Компании зарабатывают на производстве и продаже алкоголя, не задумываясь о последствиях. </a:t>
          </a:r>
          <a:endParaRPr lang="en-US" sz="2900" kern="1200"/>
        </a:p>
      </dsp:txBody>
      <dsp:txXfrm>
        <a:off x="0" y="2604"/>
        <a:ext cx="6096000" cy="1776263"/>
      </dsp:txXfrm>
    </dsp:sp>
    <dsp:sp modelId="{A8D274A5-60F6-9A4F-B834-E76D383C3693}">
      <dsp:nvSpPr>
        <dsp:cNvPr id="0" name=""/>
        <dsp:cNvSpPr/>
      </dsp:nvSpPr>
      <dsp:spPr>
        <a:xfrm>
          <a:off x="0" y="1778868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7DF15-D370-5240-B02D-6AD3C1566F7D}">
      <dsp:nvSpPr>
        <dsp:cNvPr id="0" name=""/>
        <dsp:cNvSpPr/>
      </dsp:nvSpPr>
      <dsp:spPr>
        <a:xfrm>
          <a:off x="0" y="1778868"/>
          <a:ext cx="6096000" cy="17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Покупая алкоголь, человек рискует обречь на эти последствия не только себя, но и других людей. </a:t>
          </a:r>
          <a:endParaRPr lang="en-US" sz="2900" kern="1200"/>
        </a:p>
      </dsp:txBody>
      <dsp:txXfrm>
        <a:off x="0" y="1778868"/>
        <a:ext cx="6096000" cy="1776263"/>
      </dsp:txXfrm>
    </dsp:sp>
    <dsp:sp modelId="{4468F7E8-B43E-174D-BC92-9195F3D3A9EE}">
      <dsp:nvSpPr>
        <dsp:cNvPr id="0" name=""/>
        <dsp:cNvSpPr/>
      </dsp:nvSpPr>
      <dsp:spPr>
        <a:xfrm>
          <a:off x="0" y="3555131"/>
          <a:ext cx="6096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FAA55-296E-F549-A34B-4E4499A904A9}">
      <dsp:nvSpPr>
        <dsp:cNvPr id="0" name=""/>
        <dsp:cNvSpPr/>
      </dsp:nvSpPr>
      <dsp:spPr>
        <a:xfrm>
          <a:off x="0" y="3555131"/>
          <a:ext cx="6096000" cy="177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Угроза будущему поколению, утрата генофонда, серьёзные экономические потери, подрыв национальной безопасности.</a:t>
          </a:r>
          <a:endParaRPr lang="en-US" sz="2900" kern="1200"/>
        </a:p>
      </dsp:txBody>
      <dsp:txXfrm>
        <a:off x="0" y="3555131"/>
        <a:ext cx="6096000" cy="177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Зеленое стекло пузырька">
            <a:extLst>
              <a:ext uri="{FF2B5EF4-FFF2-40B4-BE49-F238E27FC236}">
                <a16:creationId xmlns:a16="http://schemas.microsoft.com/office/drawing/2014/main" xmlns="" id="{E4B266C2-4EAB-7D61-7204-C390269F9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3" r="19300" b="-6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5F5D1E8-E605-4EFC-8912-6E191F84FE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77533" y="1216891"/>
            <a:ext cx="5926540" cy="2286000"/>
          </a:xfrm>
        </p:spPr>
        <p:txBody>
          <a:bodyPr>
            <a:noAutofit/>
          </a:bodyPr>
          <a:lstStyle/>
          <a:p>
            <a:pPr algn="l"/>
            <a:r>
              <a:rPr lang="en-GB" sz="5400" b="1" dirty="0" err="1"/>
              <a:t>Алкоголь</a:t>
            </a:r>
            <a:r>
              <a:rPr lang="en-GB" sz="5400" b="1" dirty="0"/>
              <a:t>. </a:t>
            </a:r>
            <a:r>
              <a:rPr lang="en-GB" sz="5400" b="1" dirty="0" err="1"/>
              <a:t>Незримый</a:t>
            </a:r>
            <a:r>
              <a:rPr lang="en-GB" sz="5400" b="1" dirty="0"/>
              <a:t> </a:t>
            </a:r>
            <a:r>
              <a:rPr lang="en-GB" sz="5400" b="1" dirty="0" err="1"/>
              <a:t>враг</a:t>
            </a:r>
            <a:endParaRPr lang="en-GB" sz="5400" b="1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22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A13B60C-56B1-46B4-98A6-1482A52E76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024A8E9-062E-406A-BE10-CED280011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53999" y="327890"/>
            <a:ext cx="4318001" cy="2286000"/>
          </a:xfrm>
        </p:spPr>
        <p:txBody>
          <a:bodyPr anchor="b">
            <a:noAutofit/>
          </a:bodyPr>
          <a:lstStyle/>
          <a:p>
            <a:r>
              <a:rPr lang="en-GB" b="1" dirty="0" err="1">
                <a:solidFill>
                  <a:srgbClr val="FFFFFF"/>
                </a:solidFill>
              </a:rPr>
              <a:t>Как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возникает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err="1">
                <a:solidFill>
                  <a:srgbClr val="FFFFFF"/>
                </a:solidFill>
              </a:rPr>
              <a:t>зависимость</a:t>
            </a:r>
            <a:r>
              <a:rPr lang="en-GB" b="1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8536" y="327890"/>
            <a:ext cx="11449052" cy="5827652"/>
            <a:chOff x="115649" y="303285"/>
            <a:chExt cx="11449052" cy="58276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445611" y="303285"/>
              <a:ext cx="6119090" cy="11236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" name="Прямоугольник 6" descr="Danger"/>
            <p:cNvSpPr/>
            <p:nvPr/>
          </p:nvSpPr>
          <p:spPr>
            <a:xfrm>
              <a:off x="5692282" y="556111"/>
              <a:ext cx="619227" cy="618018"/>
            </a:xfrm>
            <a:prstGeom prst="rect">
              <a:avLst/>
            </a:pr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dgm="http://schemas.openxmlformats.org/drawingml/2006/diagram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865504" y="336096"/>
              <a:ext cx="4529660" cy="1124769"/>
            </a:xfrm>
            <a:custGeom>
              <a:avLst/>
              <a:gdLst>
                <a:gd name="connsiteX0" fmla="*/ 0 w 4529660"/>
                <a:gd name="connsiteY0" fmla="*/ 0 h 1124769"/>
                <a:gd name="connsiteX1" fmla="*/ 4529660 w 4529660"/>
                <a:gd name="connsiteY1" fmla="*/ 0 h 1124769"/>
                <a:gd name="connsiteX2" fmla="*/ 4529660 w 4529660"/>
                <a:gd name="connsiteY2" fmla="*/ 1124769 h 1124769"/>
                <a:gd name="connsiteX3" fmla="*/ 0 w 4529660"/>
                <a:gd name="connsiteY3" fmla="*/ 1124769 h 1124769"/>
                <a:gd name="connsiteX4" fmla="*/ 0 w 4529660"/>
                <a:gd name="connsiteY4" fmla="*/ 0 h 1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660" h="1124769">
                  <a:moveTo>
                    <a:pt x="0" y="0"/>
                  </a:moveTo>
                  <a:lnTo>
                    <a:pt x="4529660" y="0"/>
                  </a:lnTo>
                  <a:lnTo>
                    <a:pt x="4529660" y="1124769"/>
                  </a:lnTo>
                  <a:lnTo>
                    <a:pt x="0" y="1124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8" tIns="119038" rIns="119038" bIns="11903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err="1"/>
                <a:t>Алкоголь</a:t>
              </a:r>
              <a:r>
                <a:rPr lang="en-GB" sz="2400" kern="1200" dirty="0"/>
                <a:t> — </a:t>
              </a:r>
              <a:r>
                <a:rPr lang="en-GB" sz="2400" kern="1200" dirty="0" err="1"/>
                <a:t>самый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опасный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наркотик</a:t>
              </a:r>
              <a:r>
                <a:rPr lang="en-GB" sz="2400" kern="1200" dirty="0"/>
                <a:t> в </a:t>
              </a:r>
              <a:r>
                <a:rPr lang="en-GB" sz="2400" kern="1200" dirty="0" err="1"/>
                <a:t>мире</a:t>
              </a:r>
              <a:r>
                <a:rPr lang="en-GB" sz="2400" kern="1200" dirty="0"/>
                <a:t>, </a:t>
              </a:r>
              <a:r>
                <a:rPr lang="en-GB" sz="2400" kern="1200" dirty="0" err="1"/>
                <a:t>безопасных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доз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которого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не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существует</a:t>
              </a:r>
              <a:r>
                <a:rPr lang="en-GB" sz="2400" kern="1200" dirty="0"/>
                <a:t>. </a:t>
              </a:r>
              <a:endParaRPr lang="en-US" sz="2400" kern="12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45611" y="1594837"/>
              <a:ext cx="6119090" cy="11236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Прямоугольник 10" descr="Brain in head"/>
            <p:cNvSpPr/>
            <p:nvPr/>
          </p:nvSpPr>
          <p:spPr>
            <a:xfrm>
              <a:off x="5709232" y="1861079"/>
              <a:ext cx="619227" cy="618018"/>
            </a:xfrm>
            <a:prstGeom prst="rect">
              <a:avLst/>
            </a:pr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dgm="http://schemas.openxmlformats.org/drawingml/2006/diagram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813368" y="1614391"/>
              <a:ext cx="4529660" cy="1124769"/>
            </a:xfrm>
            <a:custGeom>
              <a:avLst/>
              <a:gdLst>
                <a:gd name="connsiteX0" fmla="*/ 0 w 4529660"/>
                <a:gd name="connsiteY0" fmla="*/ 0 h 1124769"/>
                <a:gd name="connsiteX1" fmla="*/ 4529660 w 4529660"/>
                <a:gd name="connsiteY1" fmla="*/ 0 h 1124769"/>
                <a:gd name="connsiteX2" fmla="*/ 4529660 w 4529660"/>
                <a:gd name="connsiteY2" fmla="*/ 1124769 h 1124769"/>
                <a:gd name="connsiteX3" fmla="*/ 0 w 4529660"/>
                <a:gd name="connsiteY3" fmla="*/ 1124769 h 1124769"/>
                <a:gd name="connsiteX4" fmla="*/ 0 w 4529660"/>
                <a:gd name="connsiteY4" fmla="*/ 0 h 1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660" h="1124769">
                  <a:moveTo>
                    <a:pt x="0" y="0"/>
                  </a:moveTo>
                  <a:lnTo>
                    <a:pt x="4529660" y="0"/>
                  </a:lnTo>
                  <a:lnTo>
                    <a:pt x="4529660" y="1124769"/>
                  </a:lnTo>
                  <a:lnTo>
                    <a:pt x="0" y="1124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8" tIns="119038" rIns="119038" bIns="11903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err="1"/>
                <a:t>Зависимость</a:t>
              </a:r>
              <a:r>
                <a:rPr lang="en-GB" sz="2400" kern="1200" dirty="0"/>
                <a:t> — </a:t>
              </a:r>
              <a:r>
                <a:rPr lang="en-GB" sz="2400" kern="1200" dirty="0" err="1"/>
                <a:t>потеря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контроля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над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потреблением</a:t>
              </a:r>
              <a:r>
                <a:rPr lang="en-GB" sz="2400" kern="1200" dirty="0"/>
                <a:t> </a:t>
              </a:r>
              <a:r>
                <a:rPr lang="en-GB" sz="2400" kern="1200" dirty="0" err="1"/>
                <a:t>алкоголя</a:t>
              </a:r>
              <a:endParaRPr lang="en-US" sz="2400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15649" y="5006168"/>
              <a:ext cx="5329962" cy="11236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" name="Прямоугольник 15" descr="Champagne Glasses"/>
            <p:cNvSpPr/>
            <p:nvPr/>
          </p:nvSpPr>
          <p:spPr>
            <a:xfrm>
              <a:off x="361982" y="5242746"/>
              <a:ext cx="619227" cy="618018"/>
            </a:xfrm>
            <a:prstGeom prst="rect">
              <a:avLst/>
            </a:prstGeom>
            <a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dgm="http://schemas.openxmlformats.org/drawingml/2006/diagram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231085" y="5006168"/>
              <a:ext cx="2753590" cy="1124769"/>
            </a:xfrm>
            <a:custGeom>
              <a:avLst/>
              <a:gdLst>
                <a:gd name="connsiteX0" fmla="*/ 0 w 2753590"/>
                <a:gd name="connsiteY0" fmla="*/ 0 h 1124769"/>
                <a:gd name="connsiteX1" fmla="*/ 2753590 w 2753590"/>
                <a:gd name="connsiteY1" fmla="*/ 0 h 1124769"/>
                <a:gd name="connsiteX2" fmla="*/ 2753590 w 2753590"/>
                <a:gd name="connsiteY2" fmla="*/ 1124769 h 1124769"/>
                <a:gd name="connsiteX3" fmla="*/ 0 w 2753590"/>
                <a:gd name="connsiteY3" fmla="*/ 1124769 h 1124769"/>
                <a:gd name="connsiteX4" fmla="*/ 0 w 2753590"/>
                <a:gd name="connsiteY4" fmla="*/ 0 h 1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590" h="1124769">
                  <a:moveTo>
                    <a:pt x="0" y="0"/>
                  </a:moveTo>
                  <a:lnTo>
                    <a:pt x="2753590" y="0"/>
                  </a:lnTo>
                  <a:lnTo>
                    <a:pt x="2753590" y="1124769"/>
                  </a:lnTo>
                  <a:lnTo>
                    <a:pt x="0" y="1124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8" tIns="119038" rIns="119038" bIns="119038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kern="1200" dirty="0" err="1"/>
                <a:t>Основные</a:t>
              </a:r>
              <a:r>
                <a:rPr lang="en-GB" sz="2100" kern="1200" dirty="0"/>
                <a:t> </a:t>
              </a:r>
              <a:r>
                <a:rPr lang="en-GB" sz="2100" kern="1200" dirty="0" err="1"/>
                <a:t>причины</a:t>
              </a:r>
              <a:r>
                <a:rPr lang="en-GB" sz="2100" kern="1200" dirty="0"/>
                <a:t> </a:t>
              </a:r>
              <a:r>
                <a:rPr lang="en-GB" sz="2100" kern="1200" dirty="0" err="1"/>
                <a:t>употребления</a:t>
              </a:r>
              <a:r>
                <a:rPr lang="en-GB" sz="2100" kern="1200" dirty="0"/>
                <a:t> </a:t>
              </a:r>
              <a:r>
                <a:rPr lang="en-GB" sz="2100" kern="1200" dirty="0" err="1"/>
                <a:t>алкоголя</a:t>
              </a:r>
              <a:r>
                <a:rPr lang="en-GB" sz="2100" kern="1200" dirty="0"/>
                <a:t>: </a:t>
              </a:r>
              <a:endParaRPr lang="en-US" sz="21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850082" y="4971230"/>
              <a:ext cx="3974719" cy="1124769"/>
            </a:xfrm>
            <a:custGeom>
              <a:avLst/>
              <a:gdLst>
                <a:gd name="connsiteX0" fmla="*/ 0 w 3974719"/>
                <a:gd name="connsiteY0" fmla="*/ 0 h 1124769"/>
                <a:gd name="connsiteX1" fmla="*/ 3974719 w 3974719"/>
                <a:gd name="connsiteY1" fmla="*/ 0 h 1124769"/>
                <a:gd name="connsiteX2" fmla="*/ 3974719 w 3974719"/>
                <a:gd name="connsiteY2" fmla="*/ 1124769 h 1124769"/>
                <a:gd name="connsiteX3" fmla="*/ 0 w 3974719"/>
                <a:gd name="connsiteY3" fmla="*/ 1124769 h 1124769"/>
                <a:gd name="connsiteX4" fmla="*/ 0 w 3974719"/>
                <a:gd name="connsiteY4" fmla="*/ 0 h 1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4719" h="1124769">
                  <a:moveTo>
                    <a:pt x="0" y="0"/>
                  </a:moveTo>
                  <a:lnTo>
                    <a:pt x="3974719" y="0"/>
                  </a:lnTo>
                  <a:lnTo>
                    <a:pt x="3974719" y="1124769"/>
                  </a:lnTo>
                  <a:lnTo>
                    <a:pt x="0" y="1124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8" tIns="119038" rIns="119038" bIns="119038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445611" y="2874221"/>
              <a:ext cx="6119090" cy="11236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Прямоугольник 19" descr="Checkmark"/>
            <p:cNvSpPr/>
            <p:nvPr/>
          </p:nvSpPr>
          <p:spPr>
            <a:xfrm>
              <a:off x="5734299" y="3073828"/>
              <a:ext cx="619227" cy="618018"/>
            </a:xfrm>
            <a:prstGeom prst="rect">
              <a:avLst/>
            </a:prstGeom>
            <a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dgm="http://schemas.openxmlformats.org/drawingml/2006/diagram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865504" y="2842418"/>
              <a:ext cx="4529660" cy="1124769"/>
            </a:xfrm>
            <a:custGeom>
              <a:avLst/>
              <a:gdLst>
                <a:gd name="connsiteX0" fmla="*/ 0 w 4529660"/>
                <a:gd name="connsiteY0" fmla="*/ 0 h 1124769"/>
                <a:gd name="connsiteX1" fmla="*/ 4529660 w 4529660"/>
                <a:gd name="connsiteY1" fmla="*/ 0 h 1124769"/>
                <a:gd name="connsiteX2" fmla="*/ 4529660 w 4529660"/>
                <a:gd name="connsiteY2" fmla="*/ 1124769 h 1124769"/>
                <a:gd name="connsiteX3" fmla="*/ 0 w 4529660"/>
                <a:gd name="connsiteY3" fmla="*/ 1124769 h 1124769"/>
                <a:gd name="connsiteX4" fmla="*/ 0 w 4529660"/>
                <a:gd name="connsiteY4" fmla="*/ 0 h 112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9660" h="1124769">
                  <a:moveTo>
                    <a:pt x="0" y="0"/>
                  </a:moveTo>
                  <a:lnTo>
                    <a:pt x="4529660" y="0"/>
                  </a:lnTo>
                  <a:lnTo>
                    <a:pt x="4529660" y="1124769"/>
                  </a:lnTo>
                  <a:lnTo>
                    <a:pt x="0" y="1124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8" tIns="119038" rIns="119038" bIns="119038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kern="1200" dirty="0" err="1"/>
                <a:t>Ожидание</a:t>
              </a:r>
              <a:r>
                <a:rPr lang="en-GB" sz="2100" kern="1200" dirty="0"/>
                <a:t> </a:t>
              </a:r>
              <a:r>
                <a:rPr lang="en-GB" sz="2100" kern="1200" dirty="0" err="1"/>
                <a:t>определённых</a:t>
              </a:r>
              <a:r>
                <a:rPr lang="en-GB" sz="2100" kern="1200" dirty="0"/>
                <a:t> </a:t>
              </a:r>
              <a:r>
                <a:rPr lang="en-GB" sz="2100" kern="1200" dirty="0" err="1"/>
                <a:t>ощущений</a:t>
              </a:r>
              <a:endParaRPr lang="en-US" sz="2100" kern="12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879622" y="4588723"/>
            <a:ext cx="5881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Хорошее самочувствие Алкоголь даёт почувствовать себя хорошо (положительное подкрепление)</a:t>
            </a:r>
          </a:p>
          <a:p>
            <a:r>
              <a:rPr lang="ru-RU" sz="2000" dirty="0"/>
              <a:t>2. Избавление от негативных чувств (отрицательное подкрепление)</a:t>
            </a:r>
          </a:p>
          <a:p>
            <a:r>
              <a:rPr lang="ru-RU" sz="2000" dirty="0"/>
              <a:t>3. Повышение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319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ольшая группа парашютистов в воздухе">
            <a:extLst>
              <a:ext uri="{FF2B5EF4-FFF2-40B4-BE49-F238E27FC236}">
                <a16:creationId xmlns:a16="http://schemas.microsoft.com/office/drawing/2014/main" xmlns="" id="{82FAAAF2-CB24-F19E-CC5D-4DAAC61E7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0" r="18350" b="1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704116" y="1607127"/>
            <a:ext cx="6361846" cy="364374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400" dirty="0" err="1"/>
              <a:t>Выработка</a:t>
            </a:r>
            <a:r>
              <a:rPr lang="en-GB" sz="2400" dirty="0"/>
              <a:t> </a:t>
            </a:r>
            <a:r>
              <a:rPr lang="en-GB" sz="2400" dirty="0" err="1"/>
              <a:t>толерантности</a:t>
            </a:r>
            <a:r>
              <a:rPr lang="en-GB" sz="2400" dirty="0"/>
              <a:t> </a:t>
            </a:r>
          </a:p>
          <a:p>
            <a:pPr lvl="0">
              <a:lnSpc>
                <a:spcPct val="115000"/>
              </a:lnSpc>
            </a:pPr>
            <a:r>
              <a:rPr lang="en-GB" sz="2400" dirty="0" err="1"/>
              <a:t>Симптомы</a:t>
            </a:r>
            <a:r>
              <a:rPr lang="en-GB" sz="2400" dirty="0"/>
              <a:t> </a:t>
            </a:r>
            <a:r>
              <a:rPr lang="en-GB" sz="2400" dirty="0" err="1"/>
              <a:t>абстиненции</a:t>
            </a:r>
            <a:endParaRPr lang="en-GB" sz="2400" dirty="0"/>
          </a:p>
          <a:p>
            <a:pPr lvl="0">
              <a:lnSpc>
                <a:spcPct val="115000"/>
              </a:lnSpc>
            </a:pPr>
            <a:r>
              <a:rPr lang="en-GB" sz="2400" dirty="0"/>
              <a:t> </a:t>
            </a:r>
            <a:r>
              <a:rPr lang="en-GB" sz="2400" dirty="0" err="1"/>
              <a:t>Переход</a:t>
            </a:r>
            <a:r>
              <a:rPr lang="en-GB" sz="2400" dirty="0"/>
              <a:t> </a:t>
            </a:r>
            <a:r>
              <a:rPr lang="en-GB" sz="2400" dirty="0" err="1"/>
              <a:t>от</a:t>
            </a:r>
            <a:r>
              <a:rPr lang="en-GB" sz="2400" dirty="0"/>
              <a:t> </a:t>
            </a:r>
            <a:r>
              <a:rPr lang="en-GB" sz="2400" dirty="0" err="1"/>
              <a:t>социальных</a:t>
            </a:r>
            <a:r>
              <a:rPr lang="en-GB" sz="2400" dirty="0"/>
              <a:t> </a:t>
            </a:r>
            <a:r>
              <a:rPr lang="en-GB" sz="2400" dirty="0" err="1"/>
              <a:t>или</a:t>
            </a:r>
            <a:r>
              <a:rPr lang="en-GB" sz="2400" dirty="0"/>
              <a:t> </a:t>
            </a:r>
            <a:r>
              <a:rPr lang="en-GB" sz="2400" dirty="0" err="1"/>
              <a:t>рекреационных</a:t>
            </a:r>
            <a:r>
              <a:rPr lang="en-GB" sz="2400" dirty="0"/>
              <a:t> </a:t>
            </a:r>
            <a:r>
              <a:rPr lang="en-GB" sz="2400" dirty="0" err="1"/>
              <a:t>целей</a:t>
            </a:r>
            <a:r>
              <a:rPr lang="en-GB" sz="2400" dirty="0"/>
              <a:t> к </a:t>
            </a:r>
            <a:r>
              <a:rPr lang="en-GB" sz="2400" dirty="0" err="1"/>
              <a:t>проблемному</a:t>
            </a:r>
            <a:r>
              <a:rPr lang="en-GB" sz="2400" dirty="0"/>
              <a:t> </a:t>
            </a:r>
            <a:r>
              <a:rPr lang="en-GB" sz="2400" dirty="0" err="1"/>
              <a:t>употреблению</a:t>
            </a:r>
            <a:endParaRPr lang="en-GB" sz="2400" dirty="0"/>
          </a:p>
          <a:p>
            <a:pPr lvl="0">
              <a:lnSpc>
                <a:spcPct val="115000"/>
              </a:lnSpc>
            </a:pPr>
            <a:r>
              <a:rPr lang="en-GB" sz="2400" dirty="0" err="1"/>
              <a:t>Необходимость</a:t>
            </a:r>
            <a:r>
              <a:rPr lang="en-GB" sz="2400" dirty="0"/>
              <a:t> </a:t>
            </a:r>
            <a:r>
              <a:rPr lang="en-GB" sz="2400" dirty="0" err="1"/>
              <a:t>употреблять</a:t>
            </a:r>
            <a:r>
              <a:rPr lang="en-GB" sz="2400" dirty="0"/>
              <a:t>, </a:t>
            </a:r>
            <a:r>
              <a:rPr lang="en-GB" sz="2400" dirty="0" err="1"/>
              <a:t>чтобы</a:t>
            </a:r>
            <a:r>
              <a:rPr lang="en-GB" sz="2400" dirty="0"/>
              <a:t> </a:t>
            </a:r>
            <a:r>
              <a:rPr lang="en-GB" sz="2400" dirty="0" err="1"/>
              <a:t>чувствовать</a:t>
            </a:r>
            <a:r>
              <a:rPr lang="en-GB" sz="2400" dirty="0"/>
              <a:t> </a:t>
            </a:r>
            <a:r>
              <a:rPr lang="en-GB" sz="2400" dirty="0" err="1"/>
              <a:t>себя</a:t>
            </a:r>
            <a:r>
              <a:rPr lang="en-GB" sz="2400" dirty="0"/>
              <a:t> </a:t>
            </a:r>
            <a:r>
              <a:rPr lang="en-GB" sz="2400" dirty="0" err="1"/>
              <a:t>нормально</a:t>
            </a:r>
            <a:endParaRPr lang="en-GB" sz="2400" dirty="0"/>
          </a:p>
          <a:p>
            <a:pPr lvl="0">
              <a:lnSpc>
                <a:spcPct val="115000"/>
              </a:lnSpc>
            </a:pPr>
            <a:r>
              <a:rPr lang="en-GB" sz="2400" dirty="0" err="1"/>
              <a:t>Продолжение</a:t>
            </a:r>
            <a:r>
              <a:rPr lang="en-GB" sz="2400" dirty="0"/>
              <a:t> </a:t>
            </a:r>
            <a:r>
              <a:rPr lang="en-GB" sz="2400" dirty="0" err="1"/>
              <a:t>употребления</a:t>
            </a:r>
            <a:r>
              <a:rPr lang="en-GB" sz="2400" dirty="0"/>
              <a:t>, </a:t>
            </a:r>
            <a:r>
              <a:rPr lang="en-GB" sz="2400" dirty="0" err="1"/>
              <a:t>несмотря</a:t>
            </a:r>
            <a:r>
              <a:rPr lang="en-GB" sz="2400" dirty="0"/>
              <a:t> </a:t>
            </a:r>
            <a:r>
              <a:rPr lang="en-GB" sz="2400" dirty="0" err="1"/>
              <a:t>на</a:t>
            </a:r>
            <a:r>
              <a:rPr lang="en-GB" sz="2400" dirty="0"/>
              <a:t> </a:t>
            </a:r>
            <a:r>
              <a:rPr lang="en-GB" sz="2400" dirty="0" err="1"/>
              <a:t>негативное</a:t>
            </a:r>
            <a:r>
              <a:rPr lang="en-GB" sz="2400" dirty="0"/>
              <a:t> </a:t>
            </a:r>
            <a:r>
              <a:rPr lang="en-GB" sz="2400" dirty="0" err="1"/>
              <a:t>влияние</a:t>
            </a:r>
            <a:r>
              <a:rPr lang="en-GB" sz="2400" dirty="0"/>
              <a:t> («</a:t>
            </a:r>
            <a:r>
              <a:rPr lang="en-GB" sz="2400" dirty="0" err="1"/>
              <a:t>безумие</a:t>
            </a:r>
            <a:r>
              <a:rPr lang="en-GB" sz="2400" dirty="0"/>
              <a:t>» </a:t>
            </a:r>
            <a:r>
              <a:rPr lang="en-GB" sz="2400" dirty="0" err="1"/>
              <a:t>зависимости</a:t>
            </a:r>
            <a:r>
              <a:rPr lang="en-GB" sz="2400" dirty="0"/>
              <a:t>)</a:t>
            </a:r>
          </a:p>
          <a:p>
            <a:pPr>
              <a:lnSpc>
                <a:spcPct val="115000"/>
              </a:lnSpc>
            </a:pPr>
            <a:endParaRPr lang="en-GB" sz="2400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81058" y="0"/>
            <a:ext cx="5334000" cy="1524000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Трансформация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80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Шах и мат в шахматной партии">
            <a:extLst>
              <a:ext uri="{FF2B5EF4-FFF2-40B4-BE49-F238E27FC236}">
                <a16:creationId xmlns:a16="http://schemas.microsoft.com/office/drawing/2014/main" xmlns="" id="{5CCAD957-1C15-11D1-2B59-2ADFB7E1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4" r="18992" b="-5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1879600"/>
            <a:ext cx="5334000" cy="3810001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000" dirty="0" err="1"/>
              <a:t>Толерантность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Абстиненция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Тяга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Потеря</a:t>
            </a:r>
            <a:r>
              <a:rPr lang="en-GB" sz="2000" dirty="0"/>
              <a:t> </a:t>
            </a:r>
            <a:r>
              <a:rPr lang="en-GB" sz="2000" dirty="0" err="1"/>
              <a:t>контроля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Проблемы</a:t>
            </a:r>
            <a:r>
              <a:rPr lang="en-GB" sz="2000" dirty="0"/>
              <a:t> с </a:t>
            </a:r>
            <a:r>
              <a:rPr lang="en-GB" sz="2000" dirty="0" err="1"/>
              <a:t>законом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Проблемы</a:t>
            </a:r>
            <a:r>
              <a:rPr lang="en-GB" sz="2000" dirty="0"/>
              <a:t> в </a:t>
            </a:r>
            <a:r>
              <a:rPr lang="en-GB" sz="2000" dirty="0" err="1"/>
              <a:t>социальной</a:t>
            </a:r>
            <a:r>
              <a:rPr lang="en-GB" sz="2000" dirty="0"/>
              <a:t> и </a:t>
            </a:r>
            <a:r>
              <a:rPr lang="en-GB" sz="2000" dirty="0" err="1"/>
              <a:t>профессиональной</a:t>
            </a:r>
            <a:r>
              <a:rPr lang="en-GB" sz="2000" dirty="0"/>
              <a:t> </a:t>
            </a:r>
            <a:r>
              <a:rPr lang="en-GB" sz="2000" dirty="0" err="1"/>
              <a:t>жизни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Продолжение</a:t>
            </a:r>
            <a:r>
              <a:rPr lang="en-GB" sz="2000" dirty="0"/>
              <a:t> </a:t>
            </a:r>
            <a:r>
              <a:rPr lang="en-GB" sz="2000" dirty="0" err="1"/>
              <a:t>употребления</a:t>
            </a:r>
            <a:r>
              <a:rPr lang="en-GB" sz="2000" dirty="0"/>
              <a:t>, </a:t>
            </a:r>
            <a:r>
              <a:rPr lang="en-GB" sz="2000" dirty="0" err="1"/>
              <a:t>несмотря</a:t>
            </a:r>
            <a:r>
              <a:rPr lang="en-GB" sz="2000" dirty="0"/>
              <a:t> </a:t>
            </a:r>
            <a:r>
              <a:rPr lang="en-GB" sz="2000" dirty="0" err="1"/>
              <a:t>на</a:t>
            </a:r>
            <a:r>
              <a:rPr lang="en-GB" sz="2000" dirty="0"/>
              <a:t> </a:t>
            </a:r>
            <a:r>
              <a:rPr lang="en-GB" sz="2000" dirty="0" err="1"/>
              <a:t>негативные</a:t>
            </a:r>
            <a:r>
              <a:rPr lang="en-GB" sz="2000" dirty="0"/>
              <a:t> </a:t>
            </a:r>
            <a:r>
              <a:rPr lang="en-GB" sz="2000" dirty="0" err="1"/>
              <a:t>последствия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Дистресс</a:t>
            </a:r>
            <a:endParaRPr lang="en-GB" sz="2000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00" y="251691"/>
            <a:ext cx="5334000" cy="152400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Признаки</a:t>
            </a:r>
            <a:r>
              <a:rPr lang="en-GB" sz="3200" b="1" dirty="0"/>
              <a:t> и </a:t>
            </a:r>
            <a:r>
              <a:rPr lang="en-GB" sz="3200" b="1" dirty="0" err="1"/>
              <a:t>симптомы</a:t>
            </a:r>
            <a:r>
              <a:rPr lang="en-GB" sz="3200" b="1" dirty="0"/>
              <a:t> </a:t>
            </a:r>
            <a:r>
              <a:rPr lang="en-GB" sz="3200" b="1" dirty="0" err="1"/>
              <a:t>зависимости</a:t>
            </a:r>
            <a:r>
              <a:rPr lang="en-GB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06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Резиновые сапоги на фоне двери">
            <a:extLst>
              <a:ext uri="{FF2B5EF4-FFF2-40B4-BE49-F238E27FC236}">
                <a16:creationId xmlns:a16="http://schemas.microsoft.com/office/drawing/2014/main" xmlns="" id="{7A2064EB-43AD-4331-A22A-82643199C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14" b="-7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975327" y="1741055"/>
            <a:ext cx="5334000" cy="3810001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000" dirty="0"/>
              <a:t>80% </a:t>
            </a:r>
            <a:r>
              <a:rPr lang="en-GB" sz="2000" dirty="0" err="1"/>
              <a:t>детей</a:t>
            </a:r>
            <a:r>
              <a:rPr lang="en-GB" sz="2000" dirty="0"/>
              <a:t> в </a:t>
            </a:r>
            <a:r>
              <a:rPr lang="en-GB" sz="2000" dirty="0" err="1"/>
              <a:t>детских</a:t>
            </a:r>
            <a:r>
              <a:rPr lang="en-GB" sz="2000" dirty="0"/>
              <a:t> </a:t>
            </a:r>
            <a:r>
              <a:rPr lang="en-GB" sz="2000" dirty="0" err="1"/>
              <a:t>домах</a:t>
            </a:r>
            <a:r>
              <a:rPr lang="en-GB" sz="2000" dirty="0"/>
              <a:t> — </a:t>
            </a:r>
            <a:r>
              <a:rPr lang="en-GB" sz="2000" dirty="0" err="1"/>
              <a:t>социальные</a:t>
            </a:r>
            <a:r>
              <a:rPr lang="en-GB" sz="2000" dirty="0"/>
              <a:t> </a:t>
            </a:r>
            <a:r>
              <a:rPr lang="en-GB" sz="2000" dirty="0" err="1"/>
              <a:t>сироты</a:t>
            </a:r>
            <a:r>
              <a:rPr lang="en-GB" sz="2000" dirty="0"/>
              <a:t>, </a:t>
            </a:r>
            <a:r>
              <a:rPr lang="en-GB" sz="2000" dirty="0" err="1"/>
              <a:t>лишение</a:t>
            </a:r>
            <a:r>
              <a:rPr lang="en-GB" sz="2000" dirty="0"/>
              <a:t> </a:t>
            </a:r>
            <a:r>
              <a:rPr lang="en-GB" sz="2000" dirty="0" err="1"/>
              <a:t>родительских</a:t>
            </a:r>
            <a:r>
              <a:rPr lang="en-GB" sz="2000" dirty="0"/>
              <a:t> </a:t>
            </a:r>
            <a:r>
              <a:rPr lang="en-GB" sz="2000" dirty="0" err="1"/>
              <a:t>прав</a:t>
            </a:r>
            <a:r>
              <a:rPr lang="en-GB" sz="2000" dirty="0"/>
              <a:t> </a:t>
            </a:r>
            <a:r>
              <a:rPr lang="en-GB" sz="2000" dirty="0" err="1"/>
              <a:t>из-за</a:t>
            </a:r>
            <a:r>
              <a:rPr lang="en-GB" sz="2000" dirty="0"/>
              <a:t> </a:t>
            </a:r>
            <a:r>
              <a:rPr lang="en-GB" sz="2000" dirty="0" err="1"/>
              <a:t>спиртного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 err="1"/>
              <a:t>Семья</a:t>
            </a:r>
            <a:r>
              <a:rPr lang="en-GB" sz="2000" dirty="0"/>
              <a:t> </a:t>
            </a:r>
            <a:r>
              <a:rPr lang="en-GB" sz="2000" dirty="0" err="1"/>
              <a:t>учит</a:t>
            </a:r>
            <a:r>
              <a:rPr lang="en-GB" sz="2000" dirty="0"/>
              <a:t> </a:t>
            </a:r>
            <a:r>
              <a:rPr lang="en-GB" sz="2000" dirty="0" err="1"/>
              <a:t>получать</a:t>
            </a:r>
            <a:r>
              <a:rPr lang="en-GB" sz="2000" dirty="0"/>
              <a:t> и </a:t>
            </a:r>
            <a:r>
              <a:rPr lang="en-GB" sz="2000" dirty="0" err="1"/>
              <a:t>выражать</a:t>
            </a:r>
            <a:r>
              <a:rPr lang="en-GB" sz="2000" dirty="0"/>
              <a:t> </a:t>
            </a:r>
            <a:r>
              <a:rPr lang="en-GB" sz="2000" dirty="0" err="1"/>
              <a:t>любовь</a:t>
            </a:r>
            <a:r>
              <a:rPr lang="en-GB" sz="2000" dirty="0"/>
              <a:t>, </a:t>
            </a:r>
            <a:r>
              <a:rPr lang="en-GB" sz="2000" dirty="0" err="1"/>
              <a:t>вести</a:t>
            </a:r>
            <a:r>
              <a:rPr lang="en-GB" sz="2000" dirty="0"/>
              <a:t> </a:t>
            </a:r>
            <a:r>
              <a:rPr lang="en-GB" sz="2000" dirty="0" err="1"/>
              <a:t>достойный</a:t>
            </a:r>
            <a:r>
              <a:rPr lang="en-GB" sz="2000" dirty="0"/>
              <a:t> </a:t>
            </a:r>
            <a:r>
              <a:rPr lang="en-GB" sz="2000" dirty="0" err="1"/>
              <a:t>образ</a:t>
            </a:r>
            <a:r>
              <a:rPr lang="en-GB" sz="2000" dirty="0"/>
              <a:t> </a:t>
            </a:r>
            <a:r>
              <a:rPr lang="en-GB" sz="2000" dirty="0" err="1"/>
              <a:t>жизни</a:t>
            </a:r>
            <a:r>
              <a:rPr lang="en-GB" sz="2000" dirty="0"/>
              <a:t>.</a:t>
            </a:r>
          </a:p>
          <a:p>
            <a:pPr lvl="1">
              <a:lnSpc>
                <a:spcPct val="115000"/>
              </a:lnSpc>
            </a:pPr>
            <a:r>
              <a:rPr lang="en-GB" sz="2000" dirty="0"/>
              <a:t>40% — </a:t>
            </a:r>
            <a:r>
              <a:rPr lang="en-GB" sz="2000" dirty="0" err="1"/>
              <a:t>будущие</a:t>
            </a:r>
            <a:r>
              <a:rPr lang="en-GB" sz="2000" dirty="0"/>
              <a:t> </a:t>
            </a:r>
            <a:r>
              <a:rPr lang="en-GB" sz="2000" dirty="0" err="1"/>
              <a:t>преступники</a:t>
            </a:r>
            <a:endParaRPr lang="en-GB" sz="2000" dirty="0"/>
          </a:p>
          <a:p>
            <a:pPr lvl="1">
              <a:lnSpc>
                <a:spcPct val="115000"/>
              </a:lnSpc>
            </a:pPr>
            <a:r>
              <a:rPr lang="en-GB" sz="2000" dirty="0"/>
              <a:t>40% — </a:t>
            </a:r>
            <a:r>
              <a:rPr lang="en-GB" sz="2000" dirty="0" err="1"/>
              <a:t>асоциальный</a:t>
            </a:r>
            <a:r>
              <a:rPr lang="en-GB" sz="2000" dirty="0"/>
              <a:t> </a:t>
            </a:r>
            <a:r>
              <a:rPr lang="en-GB" sz="2000" dirty="0" err="1"/>
              <a:t>образ</a:t>
            </a:r>
            <a:r>
              <a:rPr lang="en-GB" sz="2000" dirty="0"/>
              <a:t> </a:t>
            </a:r>
            <a:r>
              <a:rPr lang="en-GB" sz="2000" dirty="0" err="1"/>
              <a:t>жизни</a:t>
            </a:r>
            <a:endParaRPr lang="en-GB" sz="2000" dirty="0"/>
          </a:p>
          <a:p>
            <a:pPr lvl="1">
              <a:lnSpc>
                <a:spcPct val="115000"/>
              </a:lnSpc>
            </a:pPr>
            <a:r>
              <a:rPr lang="en-GB" sz="2000" dirty="0"/>
              <a:t>10% — </a:t>
            </a:r>
            <a:r>
              <a:rPr lang="en-GB" sz="2000" dirty="0" err="1"/>
              <a:t>суицидальные</a:t>
            </a:r>
            <a:r>
              <a:rPr lang="en-GB" sz="2000" dirty="0"/>
              <a:t> </a:t>
            </a:r>
            <a:r>
              <a:rPr lang="en-GB" sz="2000" dirty="0" err="1"/>
              <a:t>наклонности</a:t>
            </a:r>
            <a:endParaRPr lang="en-GB" sz="2000" dirty="0"/>
          </a:p>
          <a:p>
            <a:pPr lvl="0">
              <a:lnSpc>
                <a:spcPct val="115000"/>
              </a:lnSpc>
            </a:pPr>
            <a:r>
              <a:rPr lang="en-GB" sz="2000" dirty="0"/>
              <a:t>60% </a:t>
            </a:r>
            <a:r>
              <a:rPr lang="en-GB" sz="2000" dirty="0" err="1"/>
              <a:t>детей</a:t>
            </a:r>
            <a:r>
              <a:rPr lang="en-GB" sz="2000" dirty="0"/>
              <a:t> в </a:t>
            </a:r>
            <a:r>
              <a:rPr lang="en-GB" sz="2000" dirty="0" err="1"/>
              <a:t>пьющих</a:t>
            </a:r>
            <a:r>
              <a:rPr lang="en-GB" sz="2000" dirty="0"/>
              <a:t> </a:t>
            </a:r>
            <a:r>
              <a:rPr lang="en-GB" sz="2000" dirty="0" err="1"/>
              <a:t>семьях</a:t>
            </a:r>
            <a:r>
              <a:rPr lang="en-GB" sz="2000" dirty="0"/>
              <a:t> </a:t>
            </a:r>
            <a:r>
              <a:rPr lang="en-GB" sz="2000" dirty="0" err="1"/>
              <a:t>подвергаются</a:t>
            </a:r>
            <a:r>
              <a:rPr lang="en-GB" sz="2000" dirty="0"/>
              <a:t> </a:t>
            </a:r>
            <a:r>
              <a:rPr lang="en-GB" sz="2000" dirty="0" err="1"/>
              <a:t>насилию</a:t>
            </a:r>
            <a:r>
              <a:rPr lang="en-GB" sz="2000" dirty="0"/>
              <a:t> (в </a:t>
            </a:r>
            <a:r>
              <a:rPr lang="en-GB" sz="2000" dirty="0" err="1"/>
              <a:t>т.ч</a:t>
            </a:r>
            <a:r>
              <a:rPr lang="en-GB" sz="2000" dirty="0"/>
              <a:t>. </a:t>
            </a:r>
            <a:r>
              <a:rPr lang="en-GB" sz="2000" dirty="0" err="1"/>
              <a:t>сексуальному</a:t>
            </a:r>
            <a:r>
              <a:rPr lang="en-GB" sz="2000" dirty="0"/>
              <a:t>) </a:t>
            </a:r>
            <a:r>
              <a:rPr lang="en-GB" sz="2000" dirty="0" err="1"/>
              <a:t>независимо</a:t>
            </a:r>
            <a:r>
              <a:rPr lang="en-GB" sz="2000" dirty="0"/>
              <a:t> </a:t>
            </a:r>
            <a:r>
              <a:rPr lang="en-GB" sz="2000" dirty="0" err="1"/>
              <a:t>от</a:t>
            </a:r>
            <a:r>
              <a:rPr lang="en-GB" sz="2000" dirty="0"/>
              <a:t> </a:t>
            </a:r>
            <a:r>
              <a:rPr lang="en-GB" sz="2000" dirty="0" err="1"/>
              <a:t>возраста</a:t>
            </a:r>
            <a:r>
              <a:rPr lang="en-GB" sz="2000" dirty="0"/>
              <a:t> и </a:t>
            </a:r>
            <a:r>
              <a:rPr lang="en-GB" sz="2000" dirty="0" err="1"/>
              <a:t>пола</a:t>
            </a:r>
            <a:endParaRPr lang="en-GB" sz="2000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00" y="217055"/>
            <a:ext cx="5334000" cy="1524000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Семья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4304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Строка Флоренция фласкс с зеленым обозначениям и желтым фоном">
            <a:extLst>
              <a:ext uri="{FF2B5EF4-FFF2-40B4-BE49-F238E27FC236}">
                <a16:creationId xmlns:a16="http://schemas.microsoft.com/office/drawing/2014/main" xmlns="" id="{5CF37DE6-19FF-020E-C57D-E117BB54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2" r="15709" b="8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2666999"/>
            <a:ext cx="5334000" cy="3810001"/>
          </a:xfrm>
        </p:spPr>
        <p:txBody>
          <a:bodyPr>
            <a:normAutofit/>
          </a:bodyPr>
          <a:lstStyle/>
          <a:p>
            <a:pPr lvl="0"/>
            <a:r>
              <a:rPr lang="en-GB" dirty="0" err="1"/>
              <a:t>Алкоголь</a:t>
            </a:r>
            <a:r>
              <a:rPr lang="en-GB" dirty="0"/>
              <a:t> в </a:t>
            </a:r>
            <a:r>
              <a:rPr lang="en-GB" dirty="0" err="1"/>
              <a:t>крови</a:t>
            </a:r>
            <a:r>
              <a:rPr lang="en-GB" dirty="0"/>
              <a:t> </a:t>
            </a:r>
            <a:r>
              <a:rPr lang="en-GB" dirty="0" err="1"/>
              <a:t>был</a:t>
            </a:r>
            <a:r>
              <a:rPr lang="en-GB" dirty="0"/>
              <a:t> </a:t>
            </a:r>
            <a:r>
              <a:rPr lang="en-GB" dirty="0" err="1"/>
              <a:t>обнаружен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60% </a:t>
            </a:r>
            <a:r>
              <a:rPr lang="en-GB" sz="2800" dirty="0" err="1"/>
              <a:t>при</a:t>
            </a:r>
            <a:r>
              <a:rPr lang="en-GB" sz="2800" dirty="0"/>
              <a:t> </a:t>
            </a:r>
            <a:r>
              <a:rPr lang="en-GB" sz="2800" dirty="0" err="1"/>
              <a:t>самоубийствах</a:t>
            </a:r>
            <a:endParaRPr lang="en-GB" sz="2800" dirty="0"/>
          </a:p>
          <a:p>
            <a:pPr lvl="1"/>
            <a:r>
              <a:rPr lang="en-GB" sz="2800" dirty="0"/>
              <a:t>73% </a:t>
            </a:r>
            <a:r>
              <a:rPr lang="en-GB" sz="2800" dirty="0" err="1"/>
              <a:t>при</a:t>
            </a:r>
            <a:r>
              <a:rPr lang="en-GB" sz="2800" dirty="0"/>
              <a:t> </a:t>
            </a:r>
            <a:r>
              <a:rPr lang="en-GB" sz="2800" dirty="0" err="1"/>
              <a:t>убийствах</a:t>
            </a:r>
            <a:endParaRPr lang="en-GB" sz="2800" dirty="0"/>
          </a:p>
          <a:p>
            <a:pPr lvl="1"/>
            <a:r>
              <a:rPr lang="en-GB" sz="2800" dirty="0"/>
              <a:t>56% </a:t>
            </a:r>
            <a:r>
              <a:rPr lang="en-GB" sz="2800" dirty="0" err="1"/>
              <a:t>при</a:t>
            </a:r>
            <a:r>
              <a:rPr lang="en-GB" sz="2800" dirty="0"/>
              <a:t> ДТП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Потеря</a:t>
            </a:r>
            <a:r>
              <a:rPr lang="en-GB" sz="3200" b="1" dirty="0"/>
              <a:t> </a:t>
            </a:r>
            <a:r>
              <a:rPr lang="en-GB" sz="3200" b="1" dirty="0" err="1"/>
              <a:t>контроля</a:t>
            </a:r>
            <a:r>
              <a:rPr lang="en-GB" sz="3200" b="1" dirty="0"/>
              <a:t> </a:t>
            </a:r>
            <a:r>
              <a:rPr lang="en-GB" sz="3200" b="1" dirty="0" err="1"/>
              <a:t>при</a:t>
            </a:r>
            <a:r>
              <a:rPr lang="en-GB" sz="3200" b="1" dirty="0"/>
              <a:t> </a:t>
            </a:r>
            <a:r>
              <a:rPr lang="en-GB" sz="3200" b="1" dirty="0" err="1"/>
              <a:t>употреблении</a:t>
            </a:r>
            <a:r>
              <a:rPr lang="en-GB" sz="3200" b="1" dirty="0"/>
              <a:t> </a:t>
            </a:r>
            <a:r>
              <a:rPr lang="en-GB" sz="3200" b="1" dirty="0" err="1"/>
              <a:t>спиртных</a:t>
            </a:r>
            <a:r>
              <a:rPr lang="en-GB" sz="3200" b="1" dirty="0"/>
              <a:t> </a:t>
            </a:r>
            <a:r>
              <a:rPr lang="en-GB" sz="3200" b="1" dirty="0" err="1"/>
              <a:t>напитков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461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A13B60C-56B1-46B4-98A6-1482A52E76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024A8E9-062E-406A-BE10-CED280011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1998" y="106681"/>
            <a:ext cx="3048001" cy="2286000"/>
          </a:xfrm>
        </p:spPr>
        <p:txBody>
          <a:bodyPr anchor="b">
            <a:normAutofit/>
          </a:bodyPr>
          <a:lstStyle/>
          <a:p>
            <a:r>
              <a:rPr lang="en-GB" sz="3200" b="1" dirty="0" err="1">
                <a:solidFill>
                  <a:srgbClr val="FFFFFF"/>
                </a:solidFill>
              </a:rPr>
              <a:t>Гены</a:t>
            </a:r>
            <a:r>
              <a:rPr lang="en-GB" sz="3200" b="1" dirty="0">
                <a:solidFill>
                  <a:srgbClr val="FFFFFF"/>
                </a:solidFill>
              </a:rPr>
              <a:t> и </a:t>
            </a:r>
            <a:r>
              <a:rPr lang="en-GB" sz="3200" b="1" dirty="0" err="1">
                <a:solidFill>
                  <a:srgbClr val="FFFFFF"/>
                </a:solidFill>
              </a:rPr>
              <a:t>алкоголизм</a:t>
            </a:r>
            <a:endParaRPr lang="en-GB" sz="3200" b="1" dirty="0">
              <a:solidFill>
                <a:srgbClr val="FFFFFF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45913" y="741834"/>
            <a:ext cx="7798305" cy="5696847"/>
            <a:chOff x="4412814" y="640234"/>
            <a:chExt cx="7798305" cy="569684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491666" y="640234"/>
              <a:ext cx="4234872" cy="139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5806640" y="936816"/>
              <a:ext cx="4446369" cy="1394700"/>
            </a:xfrm>
            <a:custGeom>
              <a:avLst/>
              <a:gdLst>
                <a:gd name="connsiteX0" fmla="*/ 0 w 2196378"/>
                <a:gd name="connsiteY0" fmla="*/ 139470 h 1394700"/>
                <a:gd name="connsiteX1" fmla="*/ 139470 w 2196378"/>
                <a:gd name="connsiteY1" fmla="*/ 0 h 1394700"/>
                <a:gd name="connsiteX2" fmla="*/ 2056908 w 2196378"/>
                <a:gd name="connsiteY2" fmla="*/ 0 h 1394700"/>
                <a:gd name="connsiteX3" fmla="*/ 2196378 w 2196378"/>
                <a:gd name="connsiteY3" fmla="*/ 139470 h 1394700"/>
                <a:gd name="connsiteX4" fmla="*/ 2196378 w 2196378"/>
                <a:gd name="connsiteY4" fmla="*/ 1255230 h 1394700"/>
                <a:gd name="connsiteX5" fmla="*/ 2056908 w 2196378"/>
                <a:gd name="connsiteY5" fmla="*/ 1394700 h 1394700"/>
                <a:gd name="connsiteX6" fmla="*/ 139470 w 2196378"/>
                <a:gd name="connsiteY6" fmla="*/ 1394700 h 1394700"/>
                <a:gd name="connsiteX7" fmla="*/ 0 w 2196378"/>
                <a:gd name="connsiteY7" fmla="*/ 1255230 h 1394700"/>
                <a:gd name="connsiteX8" fmla="*/ 0 w 2196378"/>
                <a:gd name="connsiteY8" fmla="*/ 139470 h 139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6378" h="1394700">
                  <a:moveTo>
                    <a:pt x="0" y="139470"/>
                  </a:moveTo>
                  <a:cubicBezTo>
                    <a:pt x="0" y="62443"/>
                    <a:pt x="62443" y="0"/>
                    <a:pt x="139470" y="0"/>
                  </a:cubicBezTo>
                  <a:lnTo>
                    <a:pt x="2056908" y="0"/>
                  </a:lnTo>
                  <a:cubicBezTo>
                    <a:pt x="2133935" y="0"/>
                    <a:pt x="2196378" y="62443"/>
                    <a:pt x="2196378" y="139470"/>
                  </a:cubicBezTo>
                  <a:lnTo>
                    <a:pt x="2196378" y="1255230"/>
                  </a:lnTo>
                  <a:cubicBezTo>
                    <a:pt x="2196378" y="1332257"/>
                    <a:pt x="2133935" y="1394700"/>
                    <a:pt x="2056908" y="1394700"/>
                  </a:cubicBezTo>
                  <a:lnTo>
                    <a:pt x="139470" y="1394700"/>
                  </a:lnTo>
                  <a:cubicBezTo>
                    <a:pt x="62443" y="1394700"/>
                    <a:pt x="0" y="1332257"/>
                    <a:pt x="0" y="1255230"/>
                  </a:cubicBezTo>
                  <a:lnTo>
                    <a:pt x="0" y="13947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69" tIns="86569" rIns="86569" bIns="8656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У </a:t>
              </a:r>
              <a:r>
                <a:rPr lang="en-GB" kern="1200" dirty="0" err="1"/>
                <a:t>родственников</a:t>
              </a:r>
              <a:r>
                <a:rPr lang="en-GB" kern="1200" dirty="0"/>
                <a:t> </a:t>
              </a:r>
              <a:r>
                <a:rPr lang="en-GB" kern="1200" dirty="0" err="1"/>
                <a:t>алкоголиков</a:t>
              </a:r>
              <a:r>
                <a:rPr lang="en-GB" kern="1200" dirty="0"/>
                <a:t> в 4 </a:t>
              </a:r>
              <a:r>
                <a:rPr lang="en-GB" kern="1200" dirty="0" err="1"/>
                <a:t>раза</a:t>
              </a:r>
              <a:r>
                <a:rPr lang="en-GB" kern="1200" dirty="0"/>
                <a:t> </a:t>
              </a:r>
              <a:r>
                <a:rPr lang="en-GB" kern="1200" dirty="0" err="1"/>
                <a:t>повышен</a:t>
              </a:r>
              <a:r>
                <a:rPr lang="en-GB" kern="1200" dirty="0"/>
                <a:t> </a:t>
              </a:r>
              <a:r>
                <a:rPr lang="en-GB" kern="1200" dirty="0" err="1"/>
                <a:t>риск</a:t>
              </a:r>
              <a:r>
                <a:rPr lang="en-GB" kern="1200" dirty="0"/>
                <a:t> </a:t>
              </a:r>
              <a:r>
                <a:rPr lang="en-GB" kern="1200" dirty="0" err="1"/>
                <a:t>развития</a:t>
              </a:r>
              <a:r>
                <a:rPr lang="en-GB" kern="1200" dirty="0"/>
                <a:t> </a:t>
              </a:r>
              <a:r>
                <a:rPr lang="en-GB" kern="1200" dirty="0" err="1"/>
                <a:t>зависимости</a:t>
              </a:r>
              <a:r>
                <a:rPr lang="en-GB" kern="1200" dirty="0"/>
                <a:t>. </a:t>
              </a:r>
              <a:r>
                <a:rPr lang="en-GB" kern="1200" dirty="0" err="1"/>
                <a:t>Генетические</a:t>
              </a:r>
              <a:r>
                <a:rPr lang="en-GB" kern="1200" dirty="0"/>
                <a:t> </a:t>
              </a:r>
              <a:r>
                <a:rPr lang="en-GB" kern="1200" dirty="0" err="1"/>
                <a:t>факторы</a:t>
              </a:r>
              <a:r>
                <a:rPr lang="en-GB" kern="1200" dirty="0"/>
                <a:t> </a:t>
              </a:r>
              <a:r>
                <a:rPr lang="en-GB" kern="1200" dirty="0" err="1"/>
                <a:t>объясняют</a:t>
              </a:r>
              <a:r>
                <a:rPr lang="en-GB" kern="1200" dirty="0"/>
                <a:t> 40-60% </a:t>
              </a:r>
              <a:r>
                <a:rPr lang="en-GB" kern="1200" dirty="0" err="1"/>
                <a:t>случаев</a:t>
              </a:r>
              <a:r>
                <a:rPr lang="en-GB" kern="1200" dirty="0"/>
                <a:t> </a:t>
              </a:r>
              <a:r>
                <a:rPr lang="en-GB" kern="1200" dirty="0" err="1"/>
                <a:t>уязвимости</a:t>
              </a:r>
              <a:r>
                <a:rPr lang="en-GB" kern="1200" dirty="0"/>
                <a:t> к </a:t>
              </a:r>
              <a:r>
                <a:rPr lang="en-GB" kern="1200" dirty="0" err="1"/>
                <a:t>зависимости</a:t>
              </a:r>
              <a:endParaRPr lang="en-US" kern="12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316570" y="2903476"/>
              <a:ext cx="4451204" cy="139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7546686" y="3140677"/>
              <a:ext cx="4664433" cy="1394700"/>
            </a:xfrm>
            <a:custGeom>
              <a:avLst/>
              <a:gdLst>
                <a:gd name="connsiteX0" fmla="*/ 0 w 2196378"/>
                <a:gd name="connsiteY0" fmla="*/ 139470 h 1394700"/>
                <a:gd name="connsiteX1" fmla="*/ 139470 w 2196378"/>
                <a:gd name="connsiteY1" fmla="*/ 0 h 1394700"/>
                <a:gd name="connsiteX2" fmla="*/ 2056908 w 2196378"/>
                <a:gd name="connsiteY2" fmla="*/ 0 h 1394700"/>
                <a:gd name="connsiteX3" fmla="*/ 2196378 w 2196378"/>
                <a:gd name="connsiteY3" fmla="*/ 139470 h 1394700"/>
                <a:gd name="connsiteX4" fmla="*/ 2196378 w 2196378"/>
                <a:gd name="connsiteY4" fmla="*/ 1255230 h 1394700"/>
                <a:gd name="connsiteX5" fmla="*/ 2056908 w 2196378"/>
                <a:gd name="connsiteY5" fmla="*/ 1394700 h 1394700"/>
                <a:gd name="connsiteX6" fmla="*/ 139470 w 2196378"/>
                <a:gd name="connsiteY6" fmla="*/ 1394700 h 1394700"/>
                <a:gd name="connsiteX7" fmla="*/ 0 w 2196378"/>
                <a:gd name="connsiteY7" fmla="*/ 1255230 h 1394700"/>
                <a:gd name="connsiteX8" fmla="*/ 0 w 2196378"/>
                <a:gd name="connsiteY8" fmla="*/ 139470 h 139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6378" h="1394700">
                  <a:moveTo>
                    <a:pt x="0" y="139470"/>
                  </a:moveTo>
                  <a:cubicBezTo>
                    <a:pt x="0" y="62443"/>
                    <a:pt x="62443" y="0"/>
                    <a:pt x="139470" y="0"/>
                  </a:cubicBezTo>
                  <a:lnTo>
                    <a:pt x="2056908" y="0"/>
                  </a:lnTo>
                  <a:cubicBezTo>
                    <a:pt x="2133935" y="0"/>
                    <a:pt x="2196378" y="62443"/>
                    <a:pt x="2196378" y="139470"/>
                  </a:cubicBezTo>
                  <a:lnTo>
                    <a:pt x="2196378" y="1255230"/>
                  </a:lnTo>
                  <a:cubicBezTo>
                    <a:pt x="2196378" y="1332257"/>
                    <a:pt x="2133935" y="1394700"/>
                    <a:pt x="2056908" y="1394700"/>
                  </a:cubicBezTo>
                  <a:lnTo>
                    <a:pt x="139470" y="1394700"/>
                  </a:lnTo>
                  <a:cubicBezTo>
                    <a:pt x="62443" y="1394700"/>
                    <a:pt x="0" y="1332257"/>
                    <a:pt x="0" y="1255230"/>
                  </a:cubicBezTo>
                  <a:lnTo>
                    <a:pt x="0" y="13947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69" tIns="86569" rIns="86569" bIns="8656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err="1"/>
                <a:t>Алкоголь</a:t>
              </a:r>
              <a:r>
                <a:rPr lang="en-GB" kern="1200" dirty="0"/>
                <a:t> — </a:t>
              </a:r>
              <a:r>
                <a:rPr lang="en-GB" kern="1200" dirty="0" err="1"/>
                <a:t>яд</a:t>
              </a:r>
              <a:r>
                <a:rPr lang="en-GB" kern="1200" dirty="0"/>
                <a:t>, </a:t>
              </a:r>
              <a:r>
                <a:rPr lang="en-GB" kern="1200" dirty="0" err="1"/>
                <a:t>действует</a:t>
              </a:r>
              <a:r>
                <a:rPr lang="en-GB" kern="1200" dirty="0"/>
                <a:t> </a:t>
              </a:r>
              <a:r>
                <a:rPr lang="en-GB" kern="1200" dirty="0" err="1"/>
                <a:t>на</a:t>
              </a:r>
              <a:r>
                <a:rPr lang="en-GB" kern="1200" dirty="0"/>
                <a:t> </a:t>
              </a:r>
              <a:r>
                <a:rPr lang="en-GB" kern="1200" dirty="0" err="1"/>
                <a:t>все</a:t>
              </a:r>
              <a:r>
                <a:rPr lang="en-GB" kern="1200" dirty="0"/>
                <a:t> </a:t>
              </a:r>
              <a:r>
                <a:rPr lang="en-GB" kern="1200" dirty="0" err="1"/>
                <a:t>клетки</a:t>
              </a:r>
              <a:r>
                <a:rPr lang="en-GB" kern="1200" dirty="0"/>
                <a:t> </a:t>
              </a:r>
              <a:r>
                <a:rPr lang="en-GB" kern="1200" dirty="0" err="1"/>
                <a:t>организма</a:t>
              </a:r>
              <a:r>
                <a:rPr lang="en-GB" kern="1200" dirty="0"/>
                <a:t>, в </a:t>
              </a:r>
              <a:r>
                <a:rPr lang="en-GB" kern="1200" dirty="0" err="1"/>
                <a:t>том</a:t>
              </a:r>
              <a:r>
                <a:rPr lang="en-GB" kern="1200" dirty="0"/>
                <a:t> </a:t>
              </a:r>
              <a:r>
                <a:rPr lang="en-GB" kern="1200" dirty="0" err="1"/>
                <a:t>числе</a:t>
              </a:r>
              <a:r>
                <a:rPr lang="en-GB" kern="1200" dirty="0"/>
                <a:t> </a:t>
              </a:r>
              <a:r>
                <a:rPr lang="en-GB" kern="1200" dirty="0" err="1"/>
                <a:t>на</a:t>
              </a:r>
              <a:r>
                <a:rPr lang="en-GB" kern="1200" dirty="0"/>
                <a:t> </a:t>
              </a:r>
              <a:r>
                <a:rPr lang="en-GB" kern="1200" dirty="0" err="1"/>
                <a:t>половые</a:t>
              </a:r>
              <a:r>
                <a:rPr lang="en-GB" kern="1200" dirty="0"/>
                <a:t>, </a:t>
              </a:r>
              <a:r>
                <a:rPr lang="en-GB" kern="1200" dirty="0" err="1"/>
                <a:t>деформирует</a:t>
              </a:r>
              <a:r>
                <a:rPr lang="en-GB" kern="1200" dirty="0"/>
                <a:t> </a:t>
              </a:r>
              <a:r>
                <a:rPr lang="en-GB" kern="1200" dirty="0" err="1"/>
                <a:t>генетический</a:t>
              </a:r>
              <a:r>
                <a:rPr lang="en-GB" kern="1200" dirty="0"/>
                <a:t> </a:t>
              </a:r>
              <a:r>
                <a:rPr lang="en-GB" kern="1200" dirty="0" err="1"/>
                <a:t>состав</a:t>
              </a:r>
              <a:r>
                <a:rPr lang="en-GB" kern="1200" dirty="0"/>
                <a:t> </a:t>
              </a:r>
              <a:r>
                <a:rPr lang="en-GB" kern="1200" dirty="0" err="1"/>
                <a:t>половых</a:t>
              </a:r>
              <a:r>
                <a:rPr lang="en-GB" kern="1200" dirty="0"/>
                <a:t> </a:t>
              </a:r>
              <a:r>
                <a:rPr lang="en-GB" kern="1200" dirty="0" err="1"/>
                <a:t>клеток</a:t>
              </a:r>
              <a:r>
                <a:rPr lang="en-GB" kern="1200" dirty="0"/>
                <a:t>, а </a:t>
              </a:r>
              <a:r>
                <a:rPr lang="en-GB" kern="1200" dirty="0" err="1"/>
                <a:t>также</a:t>
              </a:r>
              <a:r>
                <a:rPr lang="en-GB" kern="1200" dirty="0"/>
                <a:t> </a:t>
              </a:r>
              <a:r>
                <a:rPr lang="en-GB" kern="1200" dirty="0" err="1"/>
                <a:t>действует</a:t>
              </a:r>
              <a:r>
                <a:rPr lang="en-GB" kern="1200" dirty="0"/>
                <a:t> </a:t>
              </a:r>
              <a:r>
                <a:rPr lang="en-GB" kern="1200" dirty="0" err="1"/>
                <a:t>на</a:t>
              </a:r>
              <a:r>
                <a:rPr lang="en-GB" kern="1200" dirty="0"/>
                <a:t> </a:t>
              </a:r>
              <a:r>
                <a:rPr lang="en-GB" kern="1200" dirty="0" err="1"/>
                <a:t>всё</a:t>
              </a:r>
              <a:r>
                <a:rPr lang="en-GB" kern="1200" dirty="0"/>
                <a:t> </a:t>
              </a:r>
              <a:r>
                <a:rPr lang="en-GB" kern="1200" dirty="0" err="1"/>
                <a:t>онтогенетическое</a:t>
              </a:r>
              <a:r>
                <a:rPr lang="en-GB" kern="1200" dirty="0"/>
                <a:t> </a:t>
              </a:r>
              <a:r>
                <a:rPr lang="en-GB" kern="1200" dirty="0" err="1"/>
                <a:t>развитие</a:t>
              </a:r>
              <a:r>
                <a:rPr lang="en-GB" kern="1200" dirty="0"/>
                <a:t>. </a:t>
              </a:r>
              <a:endParaRPr lang="en-US" kern="12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412814" y="4651032"/>
              <a:ext cx="2773724" cy="13947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709785" y="4942381"/>
              <a:ext cx="2836901" cy="1394700"/>
            </a:xfrm>
            <a:custGeom>
              <a:avLst/>
              <a:gdLst>
                <a:gd name="connsiteX0" fmla="*/ 0 w 2196378"/>
                <a:gd name="connsiteY0" fmla="*/ 139470 h 1394700"/>
                <a:gd name="connsiteX1" fmla="*/ 139470 w 2196378"/>
                <a:gd name="connsiteY1" fmla="*/ 0 h 1394700"/>
                <a:gd name="connsiteX2" fmla="*/ 2056908 w 2196378"/>
                <a:gd name="connsiteY2" fmla="*/ 0 h 1394700"/>
                <a:gd name="connsiteX3" fmla="*/ 2196378 w 2196378"/>
                <a:gd name="connsiteY3" fmla="*/ 139470 h 1394700"/>
                <a:gd name="connsiteX4" fmla="*/ 2196378 w 2196378"/>
                <a:gd name="connsiteY4" fmla="*/ 1255230 h 1394700"/>
                <a:gd name="connsiteX5" fmla="*/ 2056908 w 2196378"/>
                <a:gd name="connsiteY5" fmla="*/ 1394700 h 1394700"/>
                <a:gd name="connsiteX6" fmla="*/ 139470 w 2196378"/>
                <a:gd name="connsiteY6" fmla="*/ 1394700 h 1394700"/>
                <a:gd name="connsiteX7" fmla="*/ 0 w 2196378"/>
                <a:gd name="connsiteY7" fmla="*/ 1255230 h 1394700"/>
                <a:gd name="connsiteX8" fmla="*/ 0 w 2196378"/>
                <a:gd name="connsiteY8" fmla="*/ 139470 h 139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6378" h="1394700">
                  <a:moveTo>
                    <a:pt x="0" y="139470"/>
                  </a:moveTo>
                  <a:cubicBezTo>
                    <a:pt x="0" y="62443"/>
                    <a:pt x="62443" y="0"/>
                    <a:pt x="139470" y="0"/>
                  </a:cubicBezTo>
                  <a:lnTo>
                    <a:pt x="2056908" y="0"/>
                  </a:lnTo>
                  <a:cubicBezTo>
                    <a:pt x="2133935" y="0"/>
                    <a:pt x="2196378" y="62443"/>
                    <a:pt x="2196378" y="139470"/>
                  </a:cubicBezTo>
                  <a:lnTo>
                    <a:pt x="2196378" y="1255230"/>
                  </a:lnTo>
                  <a:cubicBezTo>
                    <a:pt x="2196378" y="1332257"/>
                    <a:pt x="2133935" y="1394700"/>
                    <a:pt x="2056908" y="1394700"/>
                  </a:cubicBezTo>
                  <a:lnTo>
                    <a:pt x="139470" y="1394700"/>
                  </a:lnTo>
                  <a:cubicBezTo>
                    <a:pt x="62443" y="1394700"/>
                    <a:pt x="0" y="1332257"/>
                    <a:pt x="0" y="1255230"/>
                  </a:cubicBezTo>
                  <a:lnTo>
                    <a:pt x="0" y="13947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69" tIns="86569" rIns="86569" bIns="8656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err="1"/>
                <a:t>Количество</a:t>
              </a:r>
              <a:r>
                <a:rPr lang="en-GB" kern="1200" dirty="0"/>
                <a:t> </a:t>
              </a:r>
              <a:r>
                <a:rPr lang="en-GB" kern="1200" dirty="0" err="1"/>
                <a:t>детей</a:t>
              </a:r>
              <a:r>
                <a:rPr lang="en-GB" kern="1200" dirty="0"/>
                <a:t> с </a:t>
              </a:r>
              <a:r>
                <a:rPr lang="en-GB" kern="1200" dirty="0" err="1"/>
                <a:t>врождёнными</a:t>
              </a:r>
              <a:r>
                <a:rPr lang="en-GB" kern="1200" dirty="0"/>
                <a:t> </a:t>
              </a:r>
              <a:r>
                <a:rPr lang="en-GB" kern="1200" dirty="0" err="1"/>
                <a:t>болезнями</a:t>
              </a:r>
              <a:r>
                <a:rPr lang="en-GB" kern="1200" dirty="0"/>
                <a:t> </a:t>
              </a:r>
              <a:r>
                <a:rPr lang="en-GB" kern="1200" dirty="0" err="1"/>
                <a:t>растёт</a:t>
              </a:r>
              <a:r>
                <a:rPr lang="en-GB" kern="1200" dirty="0"/>
                <a:t>. 90% </a:t>
              </a:r>
              <a:r>
                <a:rPr lang="en-GB" kern="1200" dirty="0" err="1"/>
                <a:t>из</a:t>
              </a:r>
              <a:r>
                <a:rPr lang="en-GB" kern="1200" dirty="0"/>
                <a:t> </a:t>
              </a:r>
              <a:r>
                <a:rPr lang="en-GB" kern="1200" dirty="0" err="1"/>
                <a:t>них</a:t>
              </a:r>
              <a:r>
                <a:rPr lang="en-GB" kern="1200" dirty="0"/>
                <a:t> </a:t>
              </a:r>
              <a:r>
                <a:rPr lang="en-GB" kern="1200" dirty="0" err="1"/>
                <a:t>рождаются</a:t>
              </a:r>
              <a:r>
                <a:rPr lang="en-GB" kern="1200" dirty="0"/>
                <a:t> </a:t>
              </a:r>
              <a:r>
                <a:rPr lang="en-GB" kern="1200" dirty="0" err="1"/>
                <a:t>от</a:t>
              </a:r>
              <a:r>
                <a:rPr lang="en-GB" kern="1200" dirty="0"/>
                <a:t> </a:t>
              </a:r>
              <a:r>
                <a:rPr lang="en-GB" kern="1200" dirty="0" err="1"/>
                <a:t>выпивающих</a:t>
              </a:r>
              <a:r>
                <a:rPr lang="en-GB" kern="1200" dirty="0"/>
                <a:t> </a:t>
              </a:r>
              <a:r>
                <a:rPr lang="en-GB" kern="1200" dirty="0" err="1"/>
                <a:t>родителей</a:t>
              </a:r>
              <a:r>
                <a:rPr lang="en-GB" kern="1200" dirty="0"/>
                <a:t>.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84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A13B60C-56B1-46B4-98A6-1482A52E76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024A8E9-062E-406A-BE10-CED280011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19545" y="475673"/>
            <a:ext cx="3048001" cy="2286000"/>
          </a:xfrm>
        </p:spPr>
        <p:txBody>
          <a:bodyPr anchor="b">
            <a:normAutofit/>
          </a:bodyPr>
          <a:lstStyle/>
          <a:p>
            <a:r>
              <a:rPr lang="en-GB" sz="3200" b="1" dirty="0" err="1">
                <a:solidFill>
                  <a:srgbClr val="FFFFFF"/>
                </a:solidFill>
              </a:rPr>
              <a:t>Кому</a:t>
            </a:r>
            <a:r>
              <a:rPr lang="en-GB" sz="3200" b="1" dirty="0">
                <a:solidFill>
                  <a:srgbClr val="FFFFFF"/>
                </a:solidFill>
              </a:rPr>
              <a:t> </a:t>
            </a:r>
            <a:r>
              <a:rPr lang="en-GB" sz="3200" b="1" dirty="0" err="1">
                <a:solidFill>
                  <a:srgbClr val="FFFFFF"/>
                </a:solidFill>
              </a:rPr>
              <a:t>выгодно</a:t>
            </a:r>
            <a:r>
              <a:rPr lang="en-GB" sz="3200" b="1" dirty="0">
                <a:solidFill>
                  <a:srgbClr val="FFFFFF"/>
                </a:solidFill>
              </a:rPr>
              <a:t> </a:t>
            </a:r>
            <a:r>
              <a:rPr lang="en-GB" sz="3200" b="1" dirty="0" err="1">
                <a:solidFill>
                  <a:srgbClr val="FFFFFF"/>
                </a:solidFill>
              </a:rPr>
              <a:t>продавать</a:t>
            </a:r>
            <a:r>
              <a:rPr lang="en-GB" sz="3200" b="1" dirty="0">
                <a:solidFill>
                  <a:srgbClr val="FFFFFF"/>
                </a:solidFill>
              </a:rPr>
              <a:t> </a:t>
            </a:r>
            <a:r>
              <a:rPr lang="en-GB" sz="3200" b="1" dirty="0" err="1">
                <a:solidFill>
                  <a:srgbClr val="FFFFFF"/>
                </a:solidFill>
              </a:rPr>
              <a:t>яд</a:t>
            </a:r>
            <a:r>
              <a:rPr lang="en-GB" sz="3200" b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37C7B05B-FD5C-6B68-AB5B-1925A161F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401966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1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1F6F945-08BE-4D33-9FAA-86D383E8D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1260765"/>
            <a:ext cx="5957394" cy="3810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Два главных пункта: признаться в своём алкоголизма и принять, что пить больше никогда нельзя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Советы для тех, кто хочет бросить пить: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Обращайтесь за помощью</a:t>
            </a:r>
            <a:br>
              <a:rPr lang="ru-RU" sz="2200" dirty="0" smtClean="0"/>
            </a:br>
            <a:r>
              <a:rPr lang="ru-RU" sz="2200" dirty="0" smtClean="0"/>
              <a:t>2. Ходите на группы</a:t>
            </a:r>
            <a:br>
              <a:rPr lang="ru-RU" sz="2200" dirty="0" smtClean="0"/>
            </a:br>
            <a:r>
              <a:rPr lang="ru-RU" sz="2200" dirty="0" smtClean="0"/>
              <a:t>3. Не общайтесь с теми, кто пьёт</a:t>
            </a:r>
            <a:br>
              <a:rPr lang="ru-RU" sz="2200" dirty="0" smtClean="0"/>
            </a:br>
            <a:r>
              <a:rPr lang="ru-RU" sz="2200" dirty="0" smtClean="0"/>
              <a:t>4. Выбрасывайте всё, что напоминает об употреблении</a:t>
            </a:r>
            <a:br>
              <a:rPr lang="ru-RU" sz="2200" dirty="0" smtClean="0"/>
            </a:br>
            <a:r>
              <a:rPr lang="ru-RU" sz="2200" dirty="0" smtClean="0"/>
              <a:t>5. Избегайте мест, где люди пьют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36708" y="1794928"/>
            <a:ext cx="5334000" cy="1524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делать?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52434815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13B36"/>
      </a:dk2>
      <a:lt2>
        <a:srgbClr val="E8E4E2"/>
      </a:lt2>
      <a:accent1>
        <a:srgbClr val="299EE7"/>
      </a:accent1>
      <a:accent2>
        <a:srgbClr val="13B3AE"/>
      </a:accent2>
      <a:accent3>
        <a:srgbClr val="21B975"/>
      </a:accent3>
      <a:accent4>
        <a:srgbClr val="15BD2B"/>
      </a:accent4>
      <a:accent5>
        <a:srgbClr val="4BB821"/>
      </a:accent5>
      <a:accent6>
        <a:srgbClr val="81B113"/>
      </a:accent6>
      <a:hlink>
        <a:srgbClr val="3C9431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360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Sitka Subheading</vt:lpstr>
      <vt:lpstr>PebbleVTI</vt:lpstr>
      <vt:lpstr>Алкоголь. Незримый враг</vt:lpstr>
      <vt:lpstr>Как возникает зависимость?</vt:lpstr>
      <vt:lpstr>Трансформация</vt:lpstr>
      <vt:lpstr>Признаки и симптомы зависимости:</vt:lpstr>
      <vt:lpstr>Семья</vt:lpstr>
      <vt:lpstr>Потеря контроля при употреблении спиртных напитков</vt:lpstr>
      <vt:lpstr>Гены и алкоголизм</vt:lpstr>
      <vt:lpstr>Кому выгодно продавать яд?</vt:lpstr>
      <vt:lpstr>Что делать?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Алкоголь. Незримый враг</dc:title>
  <dc:creator>Елгаева Ульяна Анатольевна</dc:creator>
  <cp:lastModifiedBy>Скачкова Светлана Ивановна</cp:lastModifiedBy>
  <cp:revision>8</cp:revision>
  <dcterms:created xsi:type="dcterms:W3CDTF">2024-03-27T15:27:15Z</dcterms:created>
  <dcterms:modified xsi:type="dcterms:W3CDTF">2024-05-06T10:03:24Z</dcterms:modified>
</cp:coreProperties>
</file>