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5" r:id="rId5"/>
    <p:sldId id="259" r:id="rId6"/>
    <p:sldId id="260" r:id="rId7"/>
    <p:sldId id="266" r:id="rId8"/>
    <p:sldId id="268" r:id="rId9"/>
    <p:sldId id="267" r:id="rId10"/>
    <p:sldId id="261" r:id="rId11"/>
    <p:sldId id="269" r:id="rId12"/>
    <p:sldId id="270" r:id="rId13"/>
    <p:sldId id="271" r:id="rId14"/>
    <p:sldId id="272" r:id="rId15"/>
    <p:sldId id="273" r:id="rId16"/>
    <p:sldId id="274" r:id="rId17"/>
    <p:sldId id="263" r:id="rId18"/>
    <p:sldId id="275" r:id="rId19"/>
    <p:sldId id="276" r:id="rId20"/>
    <p:sldId id="262" r:id="rId21"/>
    <p:sldId id="26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8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1148" autoAdjust="0"/>
  </p:normalViewPr>
  <p:slideViewPr>
    <p:cSldViewPr snapToGrid="0">
      <p:cViewPr varScale="1">
        <p:scale>
          <a:sx n="79" d="100"/>
          <a:sy n="79" d="100"/>
        </p:scale>
        <p:origin x="8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DA656-518B-40E5-B14D-BEA782CA1DCF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A493C-7AC0-45B7-B714-646F23663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986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A493C-7AC0-45B7-B714-646F23663E0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4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FF4B35-BB05-B2E3-78F1-670D6C71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D7DA34A-020E-C16D-8515-4411F343C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85CD2F-E14E-CBDB-9C9F-F2CF565F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2ED3CE-B063-485F-FB7E-F210F3641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F799C7-109E-304D-627D-F500EAD32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138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910084-90DC-A551-D313-9751A145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BFAA8C-4479-A478-9982-42DE43B18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BBEE27-8E57-13EE-5312-26041F8DE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71085C-4666-F9E1-2A0F-5B0DB45B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ABFA9A-3D84-BBF4-65CA-9513C527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98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38831A4-30B4-0FDF-F231-744B1F90F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FBACBC0-0B7E-5C2B-66B6-8D0B11A5C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E029A5-521B-4C43-C5D1-445CB291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89CC93-6B43-DCD3-50AA-85912387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970A03F-354E-BCF6-C985-F47C0B73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52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4D782C-BFEB-0FFB-FA72-5909CDA1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59629D-F262-F150-2C74-B8A523781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8D2670-D7F2-9C43-37DC-89E04A53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683EAF-D655-4E3A-71AF-F703679C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30F91B-536C-4297-D44B-5E514DD8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2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D5171B-93AA-5075-D44A-92E3ED8F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122FEF1-6398-235D-32FE-D01C38996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87D79A-DA8A-F1DC-E9E3-B891C1A8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9906895-F627-863F-72AE-265D3D468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B8C5223-4620-C5D6-1843-8BE979EA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7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747C64-9ED3-9D73-39D5-54353C1F2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67D8FF-2511-7CD9-AF99-B81155637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A8C43D9-0165-FD9E-8177-75D78BE2F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7A4BFD-7069-7C62-F10B-5238FA3E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C677EC-5F67-56A9-B03E-4DFFC7FE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866ED2-4B5B-BD15-FAE7-0964CE29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3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C03B9F-1AF2-BFD3-237F-EB09563A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3F0E1C-C824-9232-D595-56ABDCD2A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1E1156-A8AD-47FE-7436-FDC8A6C43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0973867-C84F-BC2A-644D-372D8E703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8F42E44-29FE-AD13-0981-268F32C02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FDEC0C2-CD85-5523-B990-8D091497E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000D4D4-297D-9E37-86B2-520429E06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820D761-8AAB-456F-695F-D6C1BE06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0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AE2A5C-A7D0-73ED-D35A-BB5340BD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E010ECD-61F5-AADD-0584-351E5D57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CC2493A-4BA8-DC5D-50D6-AE65391C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2545593-37F6-03CF-0F39-96CA439C7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4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FC04185-C15F-1AF6-7E87-0D2B4F05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FAC8DD3-804E-942A-0EA5-5B360197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2EF939D-7BC6-8A73-B0B5-9F79AF9A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1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03FC6-9B3C-2A15-9036-8E4E170B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6853EB-4A01-ABFB-1F7B-9E89BF47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EFBB7E2-C827-E801-D38C-C330C373F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82F3E5-CC4B-D5CA-ECE9-90A864D8D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FFCF6B-771C-2F28-257F-22D5A759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D6BA2E-0215-9036-6341-97EE30B2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4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BFBEFA-2CC8-622C-315F-355C0AAF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5E9269-8CE5-D273-0DB1-AD3F6CABF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4024D6A-7694-D635-B920-336464D0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1357FC1-858B-1283-05B9-2E2E763B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44B1096-B22B-97CE-E0AC-8C5E6690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F00686F-C181-796D-C5EA-CE121CAE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8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5E7FF-BAA9-4CE6-15B2-17AD6011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1D3B27-BE62-AA99-68C8-6AF9D76CD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7516FE-ECC0-08D0-359D-0453CA73B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BC91C-1A71-456D-8A7F-B9B282E79A50}" type="datetimeFigureOut">
              <a:rPr lang="ru-RU" smtClean="0"/>
              <a:t>06.05.2024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11CD3E-4710-E136-36B2-B7A852E80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01D661-6281-D8B8-2FC2-FF1C77AD9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EF52DF-FA12-4DE8-8943-63CDF2502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91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F9D906B-78F5-7981-1CFE-E081C296A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0213"/>
          <a:stretch/>
        </p:blipFill>
        <p:spPr>
          <a:xfrm>
            <a:off x="0" y="0"/>
            <a:ext cx="12192000" cy="6858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CBC67D-8C6D-EB86-7AEF-49B874BA9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героя. Игровая зависимость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A2EACAD-3E40-95EB-0F76-29E6077F1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336" y="5535123"/>
            <a:ext cx="9144000" cy="1098395"/>
          </a:xfrm>
        </p:spPr>
        <p:txBody>
          <a:bodyPr>
            <a:normAutofit/>
          </a:bodyPr>
          <a:lstStyle/>
          <a:p>
            <a:endParaRPr lang="ru-RU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20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E58021-8592-06C3-BC07-510F372DC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67" y="1005017"/>
            <a:ext cx="8676503" cy="5758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зависимость у подростков может быть вызвана различными факторами, взаимодействующими между собой.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основных причин, способствующие развитию болезни: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Психологические факторы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Социальное окружение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Наличие интернета и доступность игр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Одиночество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Недостаток альтернативных занятий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Генетические и биологические факторы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20F5C5-12E4-2AB8-DAFE-D87F4CD2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682" y="3200401"/>
            <a:ext cx="4483509" cy="3657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627B73-E44E-87EF-EA9E-44A062E73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20" y="144402"/>
            <a:ext cx="7547502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3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0FF516-6C50-2632-E83D-E049C57B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0" y="534459"/>
            <a:ext cx="7222066" cy="1325563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факторы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3E7936-0070-2378-048F-B6F021D28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69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Некоторые подростки используют игры в качестве способа борьбы с эмоциональными проблемами, стрессом или тревогой. Игры становятся источником удовольствия и эскапизма, позволяющим временно избежать реальности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7D690C-1BC0-A55D-78BC-8D79190E4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2937933"/>
            <a:ext cx="5736166" cy="38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9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DC9B02-B7CE-C88F-BC80-295F3D16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333" y="373592"/>
            <a:ext cx="6705600" cy="1325563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окружение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BB4E5E-42D1-B391-E93A-BF87AD752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3091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Среда, в которой ребенок находится, оказывает огромное влияние на развитие зависимости. </a:t>
            </a:r>
          </a:p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Например, если окружающие друзья или члены семьи также увлечены играми, это стимулирует детей к участию в играх и увеличению времени, проводимого в них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02D101-E038-ADEC-EF97-EAE86AE4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481" y="3034941"/>
            <a:ext cx="5621165" cy="37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4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257385-E8DF-6889-6910-0EF37F07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4" y="339725"/>
            <a:ext cx="10169285" cy="1325563"/>
          </a:xfrm>
        </p:spPr>
        <p:txBody>
          <a:bodyPr/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Наличие интернета и доступность игр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6EB854-17E4-CAFD-A883-3C20853FC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4" y="1563159"/>
            <a:ext cx="10515600" cy="1620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Легкий доступ к Сети и широкий выбор развлечений предоставляют подросткам возможность проводить больше времени в виртуальном мире. Большое количество онлайн-игр и социальных платформ привлекают и затягивают школьников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1B05CF-B3EC-4F3A-47AA-7698C0F3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549" y="3173111"/>
            <a:ext cx="6115664" cy="34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1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F5B25D-6D6E-CD47-7E5B-C53AC19DB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267" y="415925"/>
            <a:ext cx="4529667" cy="1325563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Одиночество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EE6E58-BC25-81E8-B5D1-EC844EB4F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1609314"/>
            <a:ext cx="11117826" cy="135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Недостаток общения в реальном мире толкает детей на поиск друзей в виртуальном пространстве. С помощью игр они компенсируют нехватку внимания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F14621-13FD-D044-FCEA-DF3617AF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446" y="2937385"/>
            <a:ext cx="5504839" cy="36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0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E1B24C-B546-8E8B-ED35-895A8CF7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альтернативных занятий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02DDF4-D261-9B49-25A5-7DD773D90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42042"/>
          </a:xfrm>
        </p:spPr>
        <p:txBody>
          <a:bodyPr/>
          <a:lstStyle/>
          <a:p>
            <a:pPr marL="0" indent="0"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Если у подростка отсутствуют другие интересы или хобби, игры становятся основным способом проведения времени. Отсутствие структурированных активностей и занятий приводит к тому, что игры становятся единственным источником получения новых эмоций.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40FE2EA-A193-6110-92A2-B5985A946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25" y="3293807"/>
            <a:ext cx="3085571" cy="340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3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F2B3B3-2E04-2BBC-3E52-78312033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91333" cy="1325563"/>
          </a:xfrm>
        </p:spPr>
        <p:txBody>
          <a:bodyPr/>
          <a:lstStyle/>
          <a:p>
            <a:r>
              <a:rPr lang="ru-RU" sz="4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Генетические и биологические факторы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D63183-27D0-E7E8-8353-2B51D0B88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558"/>
            <a:ext cx="10515600" cy="1484842"/>
          </a:xfrm>
        </p:spPr>
        <p:txBody>
          <a:bodyPr/>
          <a:lstStyle/>
          <a:p>
            <a:pPr marL="0" indent="0"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Некоторые исследования показывают, что данные моменты играют немалую роль в развитии игровой зависимости у детей. Например, некоторые люди имеют большую склонность к аддикции от адреналина, что приводит к болезненному увлечению азартными играми.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A58EF05-0E2A-9B75-BA32-9CFEFD70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857" y="3200400"/>
            <a:ext cx="4253648" cy="34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01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448D2F-04B5-BC21-3342-95D68F61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6740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игровой зависимости у подростков и детей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E772B2-35A7-D633-43F7-5CA210A5B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77" y="1472843"/>
            <a:ext cx="997258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игровой зависимости у детей проводится под наблюдением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психиатра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имеющего опыт работы с подростками и лудоманией. Только врач может определить период, сложность и корректировки терапии в каждом конкретном случае.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xmlns="" id="{0B4D2266-EC63-D09D-32FF-37A0987F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9B0C78-BAE3-6188-E197-A9E7D1FE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071" y="3462183"/>
            <a:ext cx="7393270" cy="30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94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F35EC8-E9C2-E831-2562-93E52A85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9DBB66-606D-8C62-6DDC-B19101C7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Терапевтические мероприятия проводятся как амбулаторно, так и в стационаре, в зависимости от тяжести состояния ребенка. В некоторых случаях требуется госпитализация для контроля и лечения зависимости.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870E31-89CA-3157-4E34-3C183FD00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91" y="4649431"/>
            <a:ext cx="3520563" cy="1005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763AA8-C781-5DB7-88BB-605D036E8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559" y="4512166"/>
            <a:ext cx="2559924" cy="1170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CD2598-458D-2CCF-EFEB-92CBFC6CD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135" y="3868993"/>
            <a:ext cx="2052484" cy="20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6ECB20-37D9-24B7-6E36-AA8724A81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7" y="43927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подросткам от игромании предусматривает комплексный подход, включающий в себя как психологическую, так и медицинскую помощь. Важно провести детальное обследование и оценку состояния школьника, чтобы определить степень аддикции и выявить возможные проблемы, связанные с болезнью.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9C2288-AB29-4CD8-1B5A-BE30AA8F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837" y="2816880"/>
            <a:ext cx="6633023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1699E3-F83B-8EC8-C67B-462F53D1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398" y="11665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это не зло, если соблюдается баланс между игровым временем и другими аспектами жизни. </a:t>
            </a:r>
          </a:p>
          <a:p>
            <a:pPr marL="0" indent="0">
              <a:buNone/>
            </a:pP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!Но!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зависимость у подростков и детей является серьезной проблемой, требующей внимания</a:t>
            </a:r>
            <a:r>
              <a:rPr lang="en-US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736E2E-AB45-85B8-C1F6-56091E18E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61" y="3422555"/>
            <a:ext cx="3877930" cy="310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5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1DB9073-DE85-17E8-008F-2B9339AA4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83FE350-6BAE-E2D7-FA52-E2E6CC174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554" y="1474838"/>
            <a:ext cx="7433187" cy="4994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6DFEAC-8EBD-10AD-BDF9-E1AA71C21E00}"/>
              </a:ext>
            </a:extLst>
          </p:cNvPr>
          <p:cNvSpPr txBox="1"/>
          <p:nvPr/>
        </p:nvSpPr>
        <p:spPr>
          <a:xfrm>
            <a:off x="4098117" y="521689"/>
            <a:ext cx="3997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C5B8D6-D5D9-65E8-97AB-847337BE0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18038">
            <a:off x="1410394" y="4811358"/>
            <a:ext cx="2393822" cy="2393822"/>
          </a:xfrm>
          <a:prstGeom prst="rect">
            <a:avLst/>
          </a:prstGeom>
        </p:spPr>
      </p:pic>
      <p:sp>
        <p:nvSpPr>
          <p:cNvPr id="24" name="Объект 23">
            <a:extLst>
              <a:ext uri="{FF2B5EF4-FFF2-40B4-BE49-F238E27FC236}">
                <a16:creationId xmlns:a16="http://schemas.microsoft.com/office/drawing/2014/main" xmlns="" id="{06DD3FF0-8B31-A955-8EEC-5F1B7DA8D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313" y="1842402"/>
            <a:ext cx="6484691" cy="37949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 запрещайте ребенку играть и не критикуйте его.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Планируйте с ребенком совместную деятельность.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Подавайте личный пример.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Задействуйте ребенка в мероприятиях, кружках, секциях.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Поднимайте самооценку ребенка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Поощряйте дружбу с другими детьми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Ознакомьтесь с популярными играми сами</a:t>
            </a:r>
          </a:p>
        </p:txBody>
      </p:sp>
    </p:spTree>
    <p:extLst>
      <p:ext uri="{BB962C8B-B14F-4D97-AF65-F5344CB8AC3E}">
        <p14:creationId xmlns:p14="http://schemas.microsoft.com/office/powerpoint/2010/main" val="1651590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0C8E93-6804-E5C1-9931-89BAC11C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DB9B3E-8E70-79A9-30AF-7A6AF55BD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97" y="14961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Лукьянченко Н.В., Родительский фактор психологического неблагополучия подростков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Решмидт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Х. Психотерапия детей и подростков. Москва «Мир», 2000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Бандура А., Уолтерс Р. Подростковая агрессия. Изучение влияния воспитания и семейных отношений.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Кекелидзе, 3.И., Посттравматическое стрессовое расстройство у детей и подростков.</a:t>
            </a:r>
          </a:p>
        </p:txBody>
      </p:sp>
      <p:pic>
        <p:nvPicPr>
          <p:cNvPr id="5" name="Рисунок 4" descr="Изображение выглядит как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0005818F-E114-F4BE-8A28-67B80681C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0" t="37469" b="33913"/>
          <a:stretch/>
        </p:blipFill>
        <p:spPr>
          <a:xfrm rot="1276482">
            <a:off x="501444" y="5157019"/>
            <a:ext cx="3046772" cy="1700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9A7E02-FB33-AC5B-0120-BE4022E37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186" b="66334"/>
          <a:stretch/>
        </p:blipFill>
        <p:spPr>
          <a:xfrm>
            <a:off x="1447749" y="4743807"/>
            <a:ext cx="3104588" cy="20011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BD39EF3-5EF6-F09F-7295-D863F4B47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59" t="36147" r="66227" b="35402"/>
          <a:stretch/>
        </p:blipFill>
        <p:spPr>
          <a:xfrm>
            <a:off x="3463363" y="5034117"/>
            <a:ext cx="2898110" cy="1691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0CD373-2E32-5760-5CEC-3F832A97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47" b="65838"/>
          <a:stretch/>
        </p:blipFill>
        <p:spPr>
          <a:xfrm>
            <a:off x="6951406" y="4615987"/>
            <a:ext cx="5051374" cy="20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3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A9D175-7170-114A-26F7-C9CB8F23D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0" y="517934"/>
            <a:ext cx="638372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зависимость является патологическим состоянием,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характеризующимся чрезмерной и неконтролируемой потребностью в играх.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медицине патология известна как «игровое расстройство» и описывается в Международной классификации болезней 10-го пересмотра (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МКБ-10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под кодом F63.0. Относится к группе психических и поведенческих нарушений, связанных с вредными привычками и отклонениями в поведении.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5ABE341F-B41A-0ABE-0344-CA57F71F5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2" t="3533" r="37701" b="64899"/>
          <a:stretch/>
        </p:blipFill>
        <p:spPr>
          <a:xfrm>
            <a:off x="1592825" y="3736257"/>
            <a:ext cx="2920182" cy="263504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F1BF4E-D349-62F5-2422-7D3EFBD80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97"/>
          <a:stretch/>
        </p:blipFill>
        <p:spPr>
          <a:xfrm>
            <a:off x="6928554" y="426507"/>
            <a:ext cx="5025766" cy="59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3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4CF295-A512-1EEE-BDDB-B7B60E2B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57" y="342814"/>
            <a:ext cx="11263184" cy="3899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Характеризуется: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Утратой контроля над поведением.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Приоритетом игр над другими важными аспектами жизни, возникновением сильного влечения к ним, увеличением времени, проводимого в играх.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 Приводит к изоляции, снижению академической и профессиональной производительности, а также к соматическим проблемам, таким как нарушение сна, неполноценное питание и недостаток физической активности.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296BA9-FFEE-1990-47D3-299C46929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9931" y="3118022"/>
            <a:ext cx="4359423" cy="35505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127918-D5D3-D682-5042-385346D8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0000" l="10000" r="90000">
                        <a14:foregroundMark x1="38556" y1="10125" x2="44556" y2="6375"/>
                        <a14:foregroundMark x1="44556" y1="6375" x2="51444" y2="6625"/>
                        <a14:foregroundMark x1="51444" y1="6625" x2="58111" y2="9375"/>
                        <a14:foregroundMark x1="58111" y1="9375" x2="60889" y2="11875"/>
                        <a14:foregroundMark x1="46444" y1="7125" x2="46889" y2="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838" y="3196281"/>
            <a:ext cx="4494770" cy="39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4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FC8749-A740-53B4-71BA-E80813872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045" y="3606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Лудомания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патологическая склонность к азартным играм, заключается в частых повторных эпизодах участия в азартных играх, которые доминируют в жизни человека и ведут к снижению социальных, профессиональных, материальных и семейных ценностей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87BD7B-8AE6-8752-4B23-D4932E48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58" y="3159078"/>
            <a:ext cx="4314848" cy="30971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66127D-28BE-9711-20E9-7CEAAE2B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32" y="2231344"/>
            <a:ext cx="3892535" cy="44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8503FD-3471-99FF-7D50-3483EDA1B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96" y="391887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игровой зависимости у подростков</a:t>
            </a:r>
            <a:endParaRPr lang="en-US" sz="6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должны насторожить следующие проявления в поведении детей: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Игры становятся главным приоритетом в жизни ребенка. Он игнорирует свои обязанности, как школьные, так и повседневные, и предпочитать проводить время за гаджетами. 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Игромания у детей сопровождается постепенным увеличением времени, проводимым в играх. Они играют дольше и чаще, чтобы удовлетворить свою потребность. 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 descr="Изображение выглядит как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53AE1849-219B-277D-60C6-805B3BDD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96" b="66134"/>
          <a:stretch/>
        </p:blipFill>
        <p:spPr>
          <a:xfrm>
            <a:off x="8377464" y="-442937"/>
            <a:ext cx="3104702" cy="20128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D638B4-6D6B-16F2-917A-5AC60B7DB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71289">
            <a:off x="9251900" y="-246111"/>
            <a:ext cx="3103133" cy="20118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A9DAD8-6BF9-28E1-B619-1A72E7D9A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00" y="4107251"/>
            <a:ext cx="3284350" cy="247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4FDFB8A-78DE-4FA7-F2DD-3D3D1B7CC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4" y="776749"/>
            <a:ext cx="11275142" cy="435133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Подросток отказывается от участия в других активностях, таких как спорт, хобби, общение с ровесниками или учеба. Он изолируется и отдаляется от друзей, часто конфликтует со сверстниками. Ухудшается успеваемость.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FF1372D-4FC8-9EA1-7BF4-0CFD81DD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74" y="2635046"/>
            <a:ext cx="6154993" cy="384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4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0322AB2-8996-D894-9417-82BC9053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733425"/>
            <a:ext cx="10515600" cy="4351338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 детей с  игровой зависимостью меняется настроение. Они становятся раздражительными, агрессивными, особенно если им отказывают в игре или ограничивают время, проводимое в ней.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08B4B1-353C-32C5-0B22-1F60F7B69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94" y="2438400"/>
            <a:ext cx="5936470" cy="37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01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220AFD-2B45-491D-F290-8DE31C903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33" y="530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Длительное время, проведенное за гаджетами, вызывает физические симптомы детской игромании, такие как проблемы со сном, нарушение аппетита, головные боли, снижение остроты зрения и плохая физическая форма. 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•   Подросток с зависимостью часто отрицает проблему и не признает ее. Он становится вспыльчивым и раздражительным, когда речь заходит об его игровой активности. Категорически отказывается обсуждать любую тему, связанную с активными играми.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2B7969-5F17-46EF-CAAF-33C366478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934" y="3217898"/>
            <a:ext cx="7018217" cy="40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35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883</Words>
  <Application>Microsoft Office PowerPoint</Application>
  <PresentationFormat>Широкоэкранный</PresentationFormat>
  <Paragraphs>60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Times New Roman</vt:lpstr>
      <vt:lpstr>Тема Office</vt:lpstr>
      <vt:lpstr>Путь героя. Игровая зависимость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Психологические факторы </vt:lpstr>
      <vt:lpstr>Социальное окружение </vt:lpstr>
      <vt:lpstr>Наличие интернета и доступность игр</vt:lpstr>
      <vt:lpstr>Одиночество</vt:lpstr>
      <vt:lpstr>Недостаток альтернативных занятий</vt:lpstr>
      <vt:lpstr>Генетические и биологические факторы</vt:lpstr>
      <vt:lpstr>Лечение игровой зависимости у подростков и детей </vt:lpstr>
      <vt:lpstr>Презентация PowerPoint</vt:lpstr>
      <vt:lpstr>Презентация PowerPoint</vt:lpstr>
      <vt:lpstr>Презентация PowerPoint</vt:lpstr>
      <vt:lpstr>Список литературы: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Путь героя. Игровая зависимость</dc:title>
  <dc:creator>Kристина Cидорова</dc:creator>
  <cp:lastModifiedBy>Скачкова Светлана Ивановна</cp:lastModifiedBy>
  <cp:revision>4</cp:revision>
  <dcterms:created xsi:type="dcterms:W3CDTF">2024-03-27T18:09:46Z</dcterms:created>
  <dcterms:modified xsi:type="dcterms:W3CDTF">2024-05-06T10:04:22Z</dcterms:modified>
</cp:coreProperties>
</file>