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12192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54" y="55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0" i="0">
                <a:solidFill>
                  <a:schemeClr val="tx1"/>
                </a:solidFill>
                <a:latin typeface="Courier New"/>
                <a:cs typeface="Courier New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chemeClr val="tx1"/>
                </a:solidFill>
                <a:latin typeface="Courier New"/>
                <a:cs typeface="Courier New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0" i="0">
                <a:solidFill>
                  <a:schemeClr val="tx1"/>
                </a:solidFill>
                <a:latin typeface="Courier New"/>
                <a:cs typeface="Courier New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5/6/2024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0" i="0">
                <a:solidFill>
                  <a:schemeClr val="tx1"/>
                </a:solidFill>
                <a:latin typeface="Courier New"/>
                <a:cs typeface="Courier New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5/6/2024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5/6/2024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877819" y="2471369"/>
            <a:ext cx="6436360" cy="9404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0" b="0" i="0">
                <a:solidFill>
                  <a:schemeClr val="tx1"/>
                </a:solidFill>
                <a:latin typeface="Courier New"/>
                <a:cs typeface="Courier New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7244" y="1731644"/>
            <a:ext cx="10256520" cy="42602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chemeClr val="tx1"/>
                </a:solidFill>
                <a:latin typeface="Courier New"/>
                <a:cs typeface="Courier New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32416" y="0"/>
              <a:ext cx="10464661" cy="6857996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2206751"/>
              <a:ext cx="12192000" cy="3163824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737360" y="2855976"/>
              <a:ext cx="8828278" cy="1491742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149601" y="2992958"/>
            <a:ext cx="7959090" cy="8197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5200" spc="5" dirty="0">
                <a:solidFill>
                  <a:srgbClr val="FFFFFF"/>
                </a:solidFill>
              </a:rPr>
              <a:t>Я</a:t>
            </a:r>
            <a:r>
              <a:rPr sz="5200" spc="-30" dirty="0">
                <a:solidFill>
                  <a:srgbClr val="FFFFFF"/>
                </a:solidFill>
              </a:rPr>
              <a:t> </a:t>
            </a:r>
            <a:r>
              <a:rPr sz="5200" spc="-5" dirty="0">
                <a:solidFill>
                  <a:srgbClr val="FFFFFF"/>
                </a:solidFill>
              </a:rPr>
              <a:t>только</a:t>
            </a:r>
            <a:r>
              <a:rPr sz="5200" spc="15" dirty="0">
                <a:solidFill>
                  <a:srgbClr val="FFFFFF"/>
                </a:solidFill>
              </a:rPr>
              <a:t> </a:t>
            </a:r>
            <a:r>
              <a:rPr sz="5200" spc="-5" dirty="0">
                <a:solidFill>
                  <a:srgbClr val="FFFFFF"/>
                </a:solidFill>
              </a:rPr>
              <a:t>попробовал…</a:t>
            </a:r>
            <a:endParaRPr sz="5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696200" y="3048000"/>
            <a:ext cx="3562383" cy="3442662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17244" y="597865"/>
            <a:ext cx="10076815" cy="6953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8387080" algn="l"/>
              </a:tabLst>
            </a:pPr>
            <a:r>
              <a:rPr sz="4400" spc="-5" dirty="0"/>
              <a:t>Зависимость</a:t>
            </a:r>
            <a:r>
              <a:rPr sz="4400" spc="-10" dirty="0"/>
              <a:t> </a:t>
            </a:r>
            <a:r>
              <a:rPr sz="4400" spc="-5" dirty="0"/>
              <a:t>или</a:t>
            </a:r>
            <a:r>
              <a:rPr sz="4400" spc="-10" dirty="0"/>
              <a:t> </a:t>
            </a:r>
            <a:r>
              <a:rPr sz="4400" spc="-5" dirty="0"/>
              <a:t>аддикция	-</a:t>
            </a:r>
            <a:r>
              <a:rPr sz="4400" spc="-85" dirty="0"/>
              <a:t> </a:t>
            </a:r>
            <a:r>
              <a:rPr sz="4400" spc="-5" dirty="0"/>
              <a:t>это</a:t>
            </a:r>
            <a:endParaRPr sz="4400"/>
          </a:p>
        </p:txBody>
      </p:sp>
      <p:sp>
        <p:nvSpPr>
          <p:cNvPr id="4" name="object 4"/>
          <p:cNvSpPr txBox="1"/>
          <p:nvPr/>
        </p:nvSpPr>
        <p:spPr>
          <a:xfrm>
            <a:off x="917244" y="1783461"/>
            <a:ext cx="10046335" cy="1606550"/>
          </a:xfrm>
          <a:prstGeom prst="rect">
            <a:avLst/>
          </a:prstGeom>
        </p:spPr>
        <p:txBody>
          <a:bodyPr vert="horz" wrap="square" lIns="0" tIns="55880" rIns="0" bIns="0" rtlCol="0">
            <a:spAutoFit/>
          </a:bodyPr>
          <a:lstStyle/>
          <a:p>
            <a:pPr marL="241300" marR="5080" indent="-228600">
              <a:lnSpc>
                <a:spcPct val="90000"/>
              </a:lnSpc>
              <a:spcBef>
                <a:spcPts val="440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spc="-5" dirty="0">
                <a:latin typeface="Courier New"/>
                <a:cs typeface="Courier New"/>
              </a:rPr>
              <a:t>непреодолимое влечение </a:t>
            </a:r>
            <a:r>
              <a:rPr sz="2800" dirty="0">
                <a:latin typeface="Courier New"/>
                <a:cs typeface="Courier New"/>
              </a:rPr>
              <a:t>к </a:t>
            </a:r>
            <a:r>
              <a:rPr sz="2800" spc="-5" dirty="0">
                <a:latin typeface="Courier New"/>
                <a:cs typeface="Courier New"/>
              </a:rPr>
              <a:t>веществам </a:t>
            </a:r>
            <a:r>
              <a:rPr sz="2800" spc="-10" dirty="0">
                <a:latin typeface="Courier New"/>
                <a:cs typeface="Courier New"/>
              </a:rPr>
              <a:t>или </a:t>
            </a:r>
            <a:r>
              <a:rPr sz="2800" spc="-5" dirty="0">
                <a:latin typeface="Courier New"/>
                <a:cs typeface="Courier New"/>
              </a:rPr>
              <a:t> объектам, выражающееся </a:t>
            </a:r>
            <a:r>
              <a:rPr sz="2800" spc="5" dirty="0">
                <a:latin typeface="Courier New"/>
                <a:cs typeface="Courier New"/>
              </a:rPr>
              <a:t>в </a:t>
            </a:r>
            <a:r>
              <a:rPr sz="2800" spc="-5" dirty="0">
                <a:latin typeface="Courier New"/>
                <a:cs typeface="Courier New"/>
              </a:rPr>
              <a:t>совершении </a:t>
            </a:r>
            <a:r>
              <a:rPr sz="2800" dirty="0">
                <a:latin typeface="Courier New"/>
                <a:cs typeface="Courier New"/>
              </a:rPr>
              <a:t> </a:t>
            </a:r>
            <a:r>
              <a:rPr sz="2800" spc="-5" dirty="0">
                <a:latin typeface="Courier New"/>
                <a:cs typeface="Courier New"/>
              </a:rPr>
              <a:t>определенных действий, при отсутствии которых </a:t>
            </a:r>
            <a:r>
              <a:rPr sz="2800" spc="-1670" dirty="0">
                <a:latin typeface="Courier New"/>
                <a:cs typeface="Courier New"/>
              </a:rPr>
              <a:t> </a:t>
            </a:r>
            <a:r>
              <a:rPr sz="2800" spc="-5" dirty="0">
                <a:latin typeface="Courier New"/>
                <a:cs typeface="Courier New"/>
              </a:rPr>
              <a:t>человек</a:t>
            </a:r>
            <a:r>
              <a:rPr sz="2800" spc="-65" dirty="0">
                <a:latin typeface="Courier New"/>
                <a:cs typeface="Courier New"/>
              </a:rPr>
              <a:t> </a:t>
            </a:r>
            <a:r>
              <a:rPr sz="2800" spc="-5" dirty="0">
                <a:latin typeface="Courier New"/>
                <a:cs typeface="Courier New"/>
              </a:rPr>
              <a:t>испытывает</a:t>
            </a:r>
            <a:r>
              <a:rPr sz="2800" spc="-60" dirty="0">
                <a:latin typeface="Courier New"/>
                <a:cs typeface="Courier New"/>
              </a:rPr>
              <a:t> </a:t>
            </a:r>
            <a:r>
              <a:rPr sz="2800" spc="-5" dirty="0">
                <a:latin typeface="Courier New"/>
                <a:cs typeface="Courier New"/>
              </a:rPr>
              <a:t>психологический</a:t>
            </a:r>
            <a:r>
              <a:rPr sz="2800" spc="-90" dirty="0">
                <a:latin typeface="Courier New"/>
                <a:cs typeface="Courier New"/>
              </a:rPr>
              <a:t> </a:t>
            </a:r>
            <a:r>
              <a:rPr sz="2800" spc="-10" dirty="0">
                <a:latin typeface="Courier New"/>
                <a:cs typeface="Courier New"/>
              </a:rPr>
              <a:t>дискомфорт.</a:t>
            </a:r>
            <a:endParaRPr sz="2800" dirty="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244" y="597865"/>
            <a:ext cx="5718810" cy="6953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400" spc="-10" dirty="0"/>
              <a:t>Виды</a:t>
            </a:r>
            <a:r>
              <a:rPr sz="4400" spc="-70" dirty="0"/>
              <a:t> </a:t>
            </a:r>
            <a:r>
              <a:rPr sz="4400" spc="-10" dirty="0"/>
              <a:t>зависимостей</a:t>
            </a:r>
            <a:endParaRPr sz="4400" dirty="0"/>
          </a:p>
        </p:txBody>
      </p:sp>
      <p:grpSp>
        <p:nvGrpSpPr>
          <p:cNvPr id="3" name="object 3"/>
          <p:cNvGrpSpPr/>
          <p:nvPr/>
        </p:nvGrpSpPr>
        <p:grpSpPr>
          <a:xfrm>
            <a:off x="835152" y="1874520"/>
            <a:ext cx="3215640" cy="786765"/>
            <a:chOff x="835152" y="1874520"/>
            <a:chExt cx="3215640" cy="78676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41248" y="1880616"/>
              <a:ext cx="3203448" cy="774191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841248" y="1880616"/>
              <a:ext cx="3203575" cy="774700"/>
            </a:xfrm>
            <a:custGeom>
              <a:avLst/>
              <a:gdLst/>
              <a:ahLst/>
              <a:cxnLst/>
              <a:rect l="l" t="t" r="r" b="b"/>
              <a:pathLst>
                <a:path w="3203575" h="774700">
                  <a:moveTo>
                    <a:pt x="0" y="774191"/>
                  </a:moveTo>
                  <a:lnTo>
                    <a:pt x="3203448" y="774191"/>
                  </a:lnTo>
                  <a:lnTo>
                    <a:pt x="3203448" y="0"/>
                  </a:lnTo>
                  <a:lnTo>
                    <a:pt x="0" y="0"/>
                  </a:lnTo>
                  <a:lnTo>
                    <a:pt x="0" y="774191"/>
                  </a:lnTo>
                  <a:close/>
                </a:path>
              </a:pathLst>
            </a:custGeom>
            <a:ln w="12192">
              <a:solidFill>
                <a:srgbClr val="155F8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841247" y="1880616"/>
            <a:ext cx="3203575" cy="508473"/>
          </a:xfrm>
          <a:prstGeom prst="rect">
            <a:avLst/>
          </a:prstGeom>
          <a:ln w="12192">
            <a:solidFill>
              <a:srgbClr val="155F82"/>
            </a:solidFill>
          </a:ln>
        </p:spPr>
        <p:txBody>
          <a:bodyPr vert="horz" wrap="square" lIns="0" tIns="183515" rIns="0" bIns="0" rtlCol="0">
            <a:spAutoFit/>
          </a:bodyPr>
          <a:lstStyle/>
          <a:p>
            <a:pPr marL="795655">
              <a:lnSpc>
                <a:spcPct val="100000"/>
              </a:lnSpc>
              <a:spcBef>
                <a:spcPts val="1445"/>
              </a:spcBef>
            </a:pPr>
            <a:r>
              <a:rPr sz="2100" spc="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/>
                <a:cs typeface="Courier New"/>
              </a:rPr>
              <a:t>Химические</a:t>
            </a:r>
            <a:endParaRPr sz="2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/>
              <a:cs typeface="Courier Ne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41247" y="2660904"/>
            <a:ext cx="3203575" cy="3469004"/>
          </a:xfrm>
          <a:prstGeom prst="rect">
            <a:avLst/>
          </a:prstGeom>
          <a:solidFill>
            <a:srgbClr val="CCD2D7">
              <a:alpha val="90194"/>
            </a:srgbClr>
          </a:solidFill>
        </p:spPr>
        <p:txBody>
          <a:bodyPr vert="horz" wrap="square" lIns="0" tIns="38100" rIns="0" bIns="0" rtlCol="0">
            <a:spAutoFit/>
          </a:bodyPr>
          <a:lstStyle/>
          <a:p>
            <a:pPr marL="340995" indent="-229235">
              <a:lnSpc>
                <a:spcPct val="100000"/>
              </a:lnSpc>
              <a:spcBef>
                <a:spcPts val="300"/>
              </a:spcBef>
              <a:buChar char="•"/>
              <a:tabLst>
                <a:tab pos="341630" algn="l"/>
              </a:tabLst>
            </a:pPr>
            <a:r>
              <a:rPr sz="2100" spc="5" dirty="0">
                <a:latin typeface="Courier New"/>
                <a:cs typeface="Courier New"/>
              </a:rPr>
              <a:t>Наркомания</a:t>
            </a:r>
            <a:endParaRPr sz="2100">
              <a:latin typeface="Courier New"/>
              <a:cs typeface="Courier New"/>
            </a:endParaRPr>
          </a:p>
          <a:p>
            <a:pPr marL="340995" indent="-229235">
              <a:lnSpc>
                <a:spcPts val="2510"/>
              </a:lnSpc>
              <a:buChar char="•"/>
              <a:tabLst>
                <a:tab pos="341630" algn="l"/>
              </a:tabLst>
            </a:pPr>
            <a:r>
              <a:rPr sz="2100" spc="5" dirty="0">
                <a:latin typeface="Courier New"/>
                <a:cs typeface="Courier New"/>
              </a:rPr>
              <a:t>Алкоголизм</a:t>
            </a:r>
            <a:endParaRPr sz="2100">
              <a:latin typeface="Courier New"/>
              <a:cs typeface="Courier New"/>
            </a:endParaRPr>
          </a:p>
          <a:p>
            <a:pPr marL="340995" indent="-229235">
              <a:lnSpc>
                <a:spcPts val="2500"/>
              </a:lnSpc>
              <a:buChar char="•"/>
              <a:tabLst>
                <a:tab pos="341630" algn="l"/>
              </a:tabLst>
            </a:pPr>
            <a:r>
              <a:rPr sz="2100" dirty="0">
                <a:latin typeface="Courier New"/>
                <a:cs typeface="Courier New"/>
              </a:rPr>
              <a:t>Токсикомания</a:t>
            </a:r>
            <a:endParaRPr sz="2100">
              <a:latin typeface="Courier New"/>
              <a:cs typeface="Courier New"/>
            </a:endParaRPr>
          </a:p>
          <a:p>
            <a:pPr marL="340995" indent="-229235">
              <a:lnSpc>
                <a:spcPts val="2510"/>
              </a:lnSpc>
              <a:buChar char="•"/>
              <a:tabLst>
                <a:tab pos="341630" algn="l"/>
              </a:tabLst>
            </a:pPr>
            <a:r>
              <a:rPr sz="2100" dirty="0">
                <a:latin typeface="Courier New"/>
                <a:cs typeface="Courier New"/>
              </a:rPr>
              <a:t>Никотиномания</a:t>
            </a:r>
            <a:endParaRPr sz="2100">
              <a:latin typeface="Courier New"/>
              <a:cs typeface="Courier New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4486655" y="1874520"/>
            <a:ext cx="3218815" cy="786765"/>
            <a:chOff x="4486655" y="1874520"/>
            <a:chExt cx="3218815" cy="786765"/>
          </a:xfrm>
        </p:grpSpPr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92751" y="1880616"/>
              <a:ext cx="3206496" cy="774191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4492751" y="1880616"/>
              <a:ext cx="3206750" cy="774700"/>
            </a:xfrm>
            <a:custGeom>
              <a:avLst/>
              <a:gdLst/>
              <a:ahLst/>
              <a:cxnLst/>
              <a:rect l="l" t="t" r="r" b="b"/>
              <a:pathLst>
                <a:path w="3206750" h="774700">
                  <a:moveTo>
                    <a:pt x="0" y="774191"/>
                  </a:moveTo>
                  <a:lnTo>
                    <a:pt x="3206496" y="774191"/>
                  </a:lnTo>
                  <a:lnTo>
                    <a:pt x="3206496" y="0"/>
                  </a:lnTo>
                  <a:lnTo>
                    <a:pt x="0" y="0"/>
                  </a:lnTo>
                  <a:lnTo>
                    <a:pt x="0" y="774191"/>
                  </a:lnTo>
                  <a:close/>
                </a:path>
              </a:pathLst>
            </a:custGeom>
            <a:ln w="12192">
              <a:solidFill>
                <a:srgbClr val="155F8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4492752" y="1880616"/>
            <a:ext cx="3206750" cy="508473"/>
          </a:xfrm>
          <a:prstGeom prst="rect">
            <a:avLst/>
          </a:prstGeom>
          <a:ln w="12192">
            <a:solidFill>
              <a:srgbClr val="155F82"/>
            </a:solidFill>
          </a:ln>
        </p:spPr>
        <p:txBody>
          <a:bodyPr vert="horz" wrap="square" lIns="0" tIns="183515" rIns="0" bIns="0" rtlCol="0">
            <a:spAutoFit/>
          </a:bodyPr>
          <a:lstStyle/>
          <a:p>
            <a:pPr marL="639445">
              <a:lnSpc>
                <a:spcPct val="100000"/>
              </a:lnSpc>
              <a:spcBef>
                <a:spcPts val="1445"/>
              </a:spcBef>
            </a:pPr>
            <a:r>
              <a:rPr sz="2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/>
                <a:cs typeface="Courier New"/>
              </a:rPr>
              <a:t>Нехимические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4492752" y="2660904"/>
            <a:ext cx="3206750" cy="3469004"/>
          </a:xfrm>
          <a:prstGeom prst="rect">
            <a:avLst/>
          </a:prstGeom>
          <a:solidFill>
            <a:srgbClr val="CCD2D7">
              <a:alpha val="90194"/>
            </a:srgbClr>
          </a:solidFill>
        </p:spPr>
        <p:txBody>
          <a:bodyPr vert="horz" wrap="square" lIns="0" tIns="38100" rIns="0" bIns="0" rtlCol="0">
            <a:spAutoFit/>
          </a:bodyPr>
          <a:lstStyle/>
          <a:p>
            <a:pPr marL="342900" marR="808355" indent="-343535">
              <a:lnSpc>
                <a:spcPts val="2340"/>
              </a:lnSpc>
              <a:spcBef>
                <a:spcPts val="300"/>
              </a:spcBef>
              <a:buChar char="•"/>
              <a:tabLst>
                <a:tab pos="343535" algn="l"/>
              </a:tabLst>
            </a:pPr>
            <a:r>
              <a:rPr sz="2100" dirty="0">
                <a:latin typeface="Courier New"/>
                <a:cs typeface="Courier New"/>
              </a:rPr>
              <a:t>Компьютерная</a:t>
            </a:r>
            <a:endParaRPr sz="2100">
              <a:latin typeface="Courier New"/>
              <a:cs typeface="Courier New"/>
            </a:endParaRPr>
          </a:p>
          <a:p>
            <a:pPr marR="741680" algn="ctr">
              <a:lnSpc>
                <a:spcPts val="2330"/>
              </a:lnSpc>
            </a:pPr>
            <a:r>
              <a:rPr sz="2100" dirty="0">
                <a:latin typeface="Courier New"/>
                <a:cs typeface="Courier New"/>
              </a:rPr>
              <a:t>зависимость</a:t>
            </a:r>
            <a:endParaRPr sz="2100">
              <a:latin typeface="Courier New"/>
              <a:cs typeface="Courier New"/>
            </a:endParaRPr>
          </a:p>
          <a:p>
            <a:pPr marL="342900" marR="1085215" indent="-229235">
              <a:lnSpc>
                <a:spcPts val="2140"/>
              </a:lnSpc>
              <a:spcBef>
                <a:spcPts val="380"/>
              </a:spcBef>
              <a:buChar char="•"/>
              <a:tabLst>
                <a:tab pos="343535" algn="l"/>
              </a:tabLst>
            </a:pPr>
            <a:r>
              <a:rPr sz="2100" spc="5" dirty="0">
                <a:latin typeface="Courier New"/>
                <a:cs typeface="Courier New"/>
              </a:rPr>
              <a:t>Игровая </a:t>
            </a:r>
            <a:r>
              <a:rPr sz="2100" spc="10" dirty="0">
                <a:latin typeface="Courier New"/>
                <a:cs typeface="Courier New"/>
              </a:rPr>
              <a:t> </a:t>
            </a:r>
            <a:r>
              <a:rPr sz="2100" spc="5" dirty="0">
                <a:latin typeface="Courier New"/>
                <a:cs typeface="Courier New"/>
              </a:rPr>
              <a:t>зависим</a:t>
            </a:r>
            <a:r>
              <a:rPr sz="2100" spc="-15" dirty="0">
                <a:latin typeface="Courier New"/>
                <a:cs typeface="Courier New"/>
              </a:rPr>
              <a:t>о</a:t>
            </a:r>
            <a:r>
              <a:rPr sz="2100" spc="5" dirty="0">
                <a:latin typeface="Courier New"/>
                <a:cs typeface="Courier New"/>
              </a:rPr>
              <a:t>с</a:t>
            </a:r>
            <a:r>
              <a:rPr sz="2100" spc="-15" dirty="0">
                <a:latin typeface="Courier New"/>
                <a:cs typeface="Courier New"/>
              </a:rPr>
              <a:t>т</a:t>
            </a:r>
            <a:r>
              <a:rPr sz="2100" spc="5" dirty="0">
                <a:latin typeface="Courier New"/>
                <a:cs typeface="Courier New"/>
              </a:rPr>
              <a:t>ь</a:t>
            </a:r>
            <a:endParaRPr sz="2100">
              <a:latin typeface="Courier New"/>
              <a:cs typeface="Courier New"/>
            </a:endParaRPr>
          </a:p>
          <a:p>
            <a:pPr marL="342900" indent="-229235">
              <a:lnSpc>
                <a:spcPts val="2475"/>
              </a:lnSpc>
              <a:buChar char="•"/>
              <a:tabLst>
                <a:tab pos="343535" algn="l"/>
              </a:tabLst>
            </a:pPr>
            <a:r>
              <a:rPr sz="2100" dirty="0">
                <a:latin typeface="Courier New"/>
                <a:cs typeface="Courier New"/>
              </a:rPr>
              <a:t>Трудоголизм</a:t>
            </a:r>
            <a:endParaRPr sz="2100">
              <a:latin typeface="Courier New"/>
              <a:cs typeface="Courier New"/>
            </a:endParaRPr>
          </a:p>
          <a:p>
            <a:pPr marL="342900" marR="774065" indent="-229235">
              <a:lnSpc>
                <a:spcPct val="85300"/>
              </a:lnSpc>
              <a:spcBef>
                <a:spcPts val="355"/>
              </a:spcBef>
              <a:buChar char="•"/>
              <a:tabLst>
                <a:tab pos="343535" algn="l"/>
              </a:tabLst>
            </a:pPr>
            <a:r>
              <a:rPr sz="2100" spc="5" dirty="0">
                <a:latin typeface="Courier New"/>
                <a:cs typeface="Courier New"/>
              </a:rPr>
              <a:t>Пищевая </a:t>
            </a:r>
            <a:r>
              <a:rPr sz="2100" spc="10" dirty="0">
                <a:latin typeface="Courier New"/>
                <a:cs typeface="Courier New"/>
              </a:rPr>
              <a:t> </a:t>
            </a:r>
            <a:r>
              <a:rPr sz="2100" dirty="0">
                <a:latin typeface="Courier New"/>
                <a:cs typeface="Courier New"/>
              </a:rPr>
              <a:t>зависимость</a:t>
            </a:r>
            <a:r>
              <a:rPr sz="2100" spc="-135" dirty="0">
                <a:latin typeface="Courier New"/>
                <a:cs typeface="Courier New"/>
              </a:rPr>
              <a:t> </a:t>
            </a:r>
            <a:r>
              <a:rPr sz="2100" spc="5" dirty="0">
                <a:latin typeface="Courier New"/>
                <a:cs typeface="Courier New"/>
              </a:rPr>
              <a:t>и </a:t>
            </a:r>
            <a:r>
              <a:rPr sz="2100" spc="-1245" dirty="0">
                <a:latin typeface="Courier New"/>
                <a:cs typeface="Courier New"/>
              </a:rPr>
              <a:t> </a:t>
            </a:r>
            <a:r>
              <a:rPr sz="2100" spc="5" dirty="0">
                <a:latin typeface="Courier New"/>
                <a:cs typeface="Courier New"/>
              </a:rPr>
              <a:t>др.</a:t>
            </a:r>
            <a:endParaRPr sz="2100">
              <a:latin typeface="Courier New"/>
              <a:cs typeface="Courier New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8141207" y="1874520"/>
            <a:ext cx="3215640" cy="786765"/>
            <a:chOff x="8141207" y="1874520"/>
            <a:chExt cx="3215640" cy="786765"/>
          </a:xfrm>
        </p:grpSpPr>
        <p:pic>
          <p:nvPicPr>
            <p:cNvPr id="14" name="object 1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147303" y="1880616"/>
              <a:ext cx="3203448" cy="774191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8147303" y="1880616"/>
              <a:ext cx="3203575" cy="774700"/>
            </a:xfrm>
            <a:custGeom>
              <a:avLst/>
              <a:gdLst/>
              <a:ahLst/>
              <a:cxnLst/>
              <a:rect l="l" t="t" r="r" b="b"/>
              <a:pathLst>
                <a:path w="3203575" h="774700">
                  <a:moveTo>
                    <a:pt x="0" y="774191"/>
                  </a:moveTo>
                  <a:lnTo>
                    <a:pt x="3203448" y="774191"/>
                  </a:lnTo>
                  <a:lnTo>
                    <a:pt x="3203448" y="0"/>
                  </a:lnTo>
                  <a:lnTo>
                    <a:pt x="0" y="0"/>
                  </a:lnTo>
                  <a:lnTo>
                    <a:pt x="0" y="774191"/>
                  </a:lnTo>
                  <a:close/>
                </a:path>
              </a:pathLst>
            </a:custGeom>
            <a:ln w="12192">
              <a:solidFill>
                <a:srgbClr val="155F8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8147304" y="1880616"/>
            <a:ext cx="3203575" cy="644407"/>
          </a:xfrm>
          <a:prstGeom prst="rect">
            <a:avLst/>
          </a:prstGeom>
          <a:ln w="12192">
            <a:solidFill>
              <a:srgbClr val="155F82"/>
            </a:solidFill>
          </a:ln>
        </p:spPr>
        <p:txBody>
          <a:bodyPr vert="horz" wrap="square" lIns="0" tIns="46990" rIns="0" bIns="0" rtlCol="0">
            <a:spAutoFit/>
          </a:bodyPr>
          <a:lstStyle/>
          <a:p>
            <a:pPr marL="876300">
              <a:lnSpc>
                <a:spcPts val="2340"/>
              </a:lnSpc>
              <a:spcBef>
                <a:spcPts val="370"/>
              </a:spcBef>
            </a:pPr>
            <a:r>
              <a:rPr sz="2100" spc="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/>
                <a:cs typeface="Courier New"/>
              </a:rPr>
              <a:t>Социально</a:t>
            </a:r>
            <a:endParaRPr sz="2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/>
              <a:cs typeface="Courier New"/>
            </a:endParaRPr>
          </a:p>
          <a:p>
            <a:pPr marL="796925">
              <a:lnSpc>
                <a:spcPts val="2340"/>
              </a:lnSpc>
            </a:pPr>
            <a:r>
              <a:rPr sz="2100" spc="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/>
                <a:cs typeface="Courier New"/>
              </a:rPr>
              <a:t>приемлемые</a:t>
            </a:r>
            <a:endParaRPr sz="2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/>
              <a:cs typeface="Courier New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147304" y="2660904"/>
            <a:ext cx="3203575" cy="3469004"/>
          </a:xfrm>
          <a:prstGeom prst="rect">
            <a:avLst/>
          </a:prstGeom>
          <a:solidFill>
            <a:srgbClr val="CCD2D7">
              <a:alpha val="90194"/>
            </a:srgbClr>
          </a:solidFill>
        </p:spPr>
        <p:txBody>
          <a:bodyPr vert="horz" wrap="square" lIns="0" tIns="38100" rIns="0" bIns="0" rtlCol="0">
            <a:spAutoFit/>
          </a:bodyPr>
          <a:lstStyle/>
          <a:p>
            <a:pPr marL="341630" indent="-229235">
              <a:lnSpc>
                <a:spcPct val="100000"/>
              </a:lnSpc>
              <a:spcBef>
                <a:spcPts val="300"/>
              </a:spcBef>
              <a:buChar char="•"/>
              <a:tabLst>
                <a:tab pos="342265" algn="l"/>
              </a:tabLst>
            </a:pPr>
            <a:r>
              <a:rPr sz="2100" spc="5" dirty="0">
                <a:latin typeface="Courier New"/>
                <a:cs typeface="Courier New"/>
              </a:rPr>
              <a:t>Шопоголизм</a:t>
            </a:r>
            <a:endParaRPr sz="2100">
              <a:latin typeface="Courier New"/>
              <a:cs typeface="Courier New"/>
            </a:endParaRPr>
          </a:p>
          <a:p>
            <a:pPr marL="341630" indent="-229235">
              <a:lnSpc>
                <a:spcPts val="2330"/>
              </a:lnSpc>
              <a:buChar char="•"/>
              <a:tabLst>
                <a:tab pos="342265" algn="l"/>
              </a:tabLst>
            </a:pPr>
            <a:r>
              <a:rPr sz="2100" dirty="0">
                <a:latin typeface="Courier New"/>
                <a:cs typeface="Courier New"/>
              </a:rPr>
              <a:t>Экстремальные</a:t>
            </a:r>
            <a:endParaRPr sz="2100">
              <a:latin typeface="Courier New"/>
              <a:cs typeface="Courier New"/>
            </a:endParaRPr>
          </a:p>
          <a:p>
            <a:pPr marL="341630">
              <a:lnSpc>
                <a:spcPts val="2320"/>
              </a:lnSpc>
            </a:pPr>
            <a:r>
              <a:rPr sz="2100" spc="5" dirty="0">
                <a:latin typeface="Courier New"/>
                <a:cs typeface="Courier New"/>
              </a:rPr>
              <a:t>виды</a:t>
            </a:r>
            <a:r>
              <a:rPr sz="2100" spc="-90" dirty="0">
                <a:latin typeface="Courier New"/>
                <a:cs typeface="Courier New"/>
              </a:rPr>
              <a:t> </a:t>
            </a:r>
            <a:r>
              <a:rPr sz="2100" spc="5" dirty="0">
                <a:latin typeface="Courier New"/>
                <a:cs typeface="Courier New"/>
              </a:rPr>
              <a:t>спорта</a:t>
            </a:r>
            <a:endParaRPr sz="2100">
              <a:latin typeface="Courier New"/>
              <a:cs typeface="Courier New"/>
            </a:endParaRPr>
          </a:p>
          <a:p>
            <a:pPr marL="341630" marR="1562100" indent="-342265" algn="r">
              <a:lnSpc>
                <a:spcPts val="2315"/>
              </a:lnSpc>
              <a:buChar char="•"/>
              <a:tabLst>
                <a:tab pos="342265" algn="l"/>
              </a:tabLst>
            </a:pPr>
            <a:r>
              <a:rPr sz="2100" spc="5" dirty="0">
                <a:latin typeface="Courier New"/>
                <a:cs typeface="Courier New"/>
              </a:rPr>
              <a:t>Духовные</a:t>
            </a:r>
            <a:endParaRPr sz="2100">
              <a:latin typeface="Courier New"/>
              <a:cs typeface="Courier New"/>
            </a:endParaRPr>
          </a:p>
          <a:p>
            <a:pPr marR="1562100" algn="r">
              <a:lnSpc>
                <a:spcPts val="2315"/>
              </a:lnSpc>
            </a:pPr>
            <a:r>
              <a:rPr sz="2100" spc="5" dirty="0">
                <a:latin typeface="Courier New"/>
                <a:cs typeface="Courier New"/>
              </a:rPr>
              <a:t>практики</a:t>
            </a:r>
            <a:endParaRPr sz="2100">
              <a:latin typeface="Courier New"/>
              <a:cs typeface="Courier New"/>
            </a:endParaRPr>
          </a:p>
          <a:p>
            <a:pPr marL="341630" marR="1403350" indent="-342265" algn="r">
              <a:lnSpc>
                <a:spcPts val="2315"/>
              </a:lnSpc>
              <a:buChar char="•"/>
              <a:tabLst>
                <a:tab pos="342265" algn="l"/>
              </a:tabLst>
            </a:pPr>
            <a:r>
              <a:rPr sz="2100" spc="5" dirty="0">
                <a:latin typeface="Courier New"/>
                <a:cs typeface="Courier New"/>
              </a:rPr>
              <a:t>Зависим</a:t>
            </a:r>
            <a:r>
              <a:rPr sz="2100" spc="-15" dirty="0">
                <a:latin typeface="Courier New"/>
                <a:cs typeface="Courier New"/>
              </a:rPr>
              <a:t>ы</a:t>
            </a:r>
            <a:r>
              <a:rPr sz="2100" spc="5" dirty="0">
                <a:latin typeface="Courier New"/>
                <a:cs typeface="Courier New"/>
              </a:rPr>
              <a:t>е</a:t>
            </a:r>
            <a:endParaRPr sz="2100">
              <a:latin typeface="Courier New"/>
              <a:cs typeface="Courier New"/>
            </a:endParaRPr>
          </a:p>
          <a:p>
            <a:pPr marR="1402715" algn="r">
              <a:lnSpc>
                <a:spcPts val="2320"/>
              </a:lnSpc>
            </a:pPr>
            <a:r>
              <a:rPr sz="2100" spc="5" dirty="0">
                <a:latin typeface="Courier New"/>
                <a:cs typeface="Courier New"/>
              </a:rPr>
              <a:t>отношения</a:t>
            </a:r>
            <a:endParaRPr sz="2100">
              <a:latin typeface="Courier New"/>
              <a:cs typeface="Courier New"/>
            </a:endParaRPr>
          </a:p>
          <a:p>
            <a:pPr marL="341630" marR="920750" indent="-228600">
              <a:lnSpc>
                <a:spcPct val="85100"/>
              </a:lnSpc>
              <a:spcBef>
                <a:spcPts val="365"/>
              </a:spcBef>
              <a:buChar char="•"/>
              <a:tabLst>
                <a:tab pos="342265" algn="l"/>
              </a:tabLst>
            </a:pPr>
            <a:r>
              <a:rPr sz="2100" spc="5" dirty="0">
                <a:latin typeface="Courier New"/>
                <a:cs typeface="Courier New"/>
              </a:rPr>
              <a:t>Определ</a:t>
            </a:r>
            <a:r>
              <a:rPr sz="2100" spc="-15" dirty="0">
                <a:latin typeface="Courier New"/>
                <a:cs typeface="Courier New"/>
              </a:rPr>
              <a:t>е</a:t>
            </a:r>
            <a:r>
              <a:rPr sz="2100" spc="5" dirty="0">
                <a:latin typeface="Courier New"/>
                <a:cs typeface="Courier New"/>
              </a:rPr>
              <a:t>н</a:t>
            </a:r>
            <a:r>
              <a:rPr sz="2100" spc="-15" dirty="0">
                <a:latin typeface="Courier New"/>
                <a:cs typeface="Courier New"/>
              </a:rPr>
              <a:t>н</a:t>
            </a:r>
            <a:r>
              <a:rPr sz="2100" spc="5" dirty="0">
                <a:latin typeface="Courier New"/>
                <a:cs typeface="Courier New"/>
              </a:rPr>
              <a:t>ое  отношение к </a:t>
            </a:r>
            <a:r>
              <a:rPr sz="2100" spc="-1250" dirty="0">
                <a:latin typeface="Courier New"/>
                <a:cs typeface="Courier New"/>
              </a:rPr>
              <a:t> </a:t>
            </a:r>
            <a:r>
              <a:rPr sz="2100" spc="5" dirty="0">
                <a:latin typeface="Courier New"/>
                <a:cs typeface="Courier New"/>
              </a:rPr>
              <a:t>собстве</a:t>
            </a:r>
            <a:r>
              <a:rPr sz="2100" spc="-15" dirty="0">
                <a:latin typeface="Courier New"/>
                <a:cs typeface="Courier New"/>
              </a:rPr>
              <a:t>н</a:t>
            </a:r>
            <a:r>
              <a:rPr sz="2100" spc="5" dirty="0">
                <a:latin typeface="Courier New"/>
                <a:cs typeface="Courier New"/>
              </a:rPr>
              <a:t>н</a:t>
            </a:r>
            <a:r>
              <a:rPr sz="2100" spc="-15" dirty="0">
                <a:latin typeface="Courier New"/>
                <a:cs typeface="Courier New"/>
              </a:rPr>
              <a:t>о</a:t>
            </a:r>
            <a:r>
              <a:rPr sz="2100" spc="5" dirty="0">
                <a:latin typeface="Courier New"/>
                <a:cs typeface="Courier New"/>
              </a:rPr>
              <a:t>му  здоровью</a:t>
            </a:r>
            <a:endParaRPr sz="21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94080" y="1785874"/>
            <a:ext cx="3225800" cy="3896995"/>
          </a:xfrm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12700" marR="5080">
              <a:lnSpc>
                <a:spcPct val="90000"/>
              </a:lnSpc>
              <a:spcBef>
                <a:spcPts val="330"/>
              </a:spcBef>
            </a:pPr>
            <a:r>
              <a:rPr sz="2000" spc="-5" dirty="0">
                <a:latin typeface="Courier New"/>
                <a:cs typeface="Courier New"/>
              </a:rPr>
              <a:t>В основе зависимости </a:t>
            </a:r>
            <a:r>
              <a:rPr sz="2000" dirty="0">
                <a:latin typeface="Courier New"/>
                <a:cs typeface="Courier New"/>
              </a:rPr>
              <a:t> </a:t>
            </a:r>
            <a:r>
              <a:rPr sz="2000" spc="-5" dirty="0">
                <a:latin typeface="Courier New"/>
                <a:cs typeface="Courier New"/>
              </a:rPr>
              <a:t>лежит стремление к </a:t>
            </a:r>
            <a:r>
              <a:rPr sz="2000" dirty="0">
                <a:latin typeface="Courier New"/>
                <a:cs typeface="Courier New"/>
              </a:rPr>
              <a:t> </a:t>
            </a:r>
            <a:r>
              <a:rPr sz="2000" spc="-5" dirty="0">
                <a:latin typeface="Courier New"/>
                <a:cs typeface="Courier New"/>
              </a:rPr>
              <a:t>уходу от реальности </a:t>
            </a:r>
            <a:r>
              <a:rPr sz="2000" dirty="0">
                <a:latin typeface="Courier New"/>
                <a:cs typeface="Courier New"/>
              </a:rPr>
              <a:t> </a:t>
            </a:r>
            <a:r>
              <a:rPr sz="2000" spc="-5" dirty="0">
                <a:latin typeface="Courier New"/>
                <a:cs typeface="Courier New"/>
              </a:rPr>
              <a:t>путем достижения </a:t>
            </a:r>
            <a:r>
              <a:rPr sz="2000" dirty="0">
                <a:latin typeface="Courier New"/>
                <a:cs typeface="Courier New"/>
              </a:rPr>
              <a:t> </a:t>
            </a:r>
            <a:r>
              <a:rPr sz="2000" spc="-5" dirty="0">
                <a:latin typeface="Courier New"/>
                <a:cs typeface="Courier New"/>
              </a:rPr>
              <a:t>измененного состояния </a:t>
            </a:r>
            <a:r>
              <a:rPr sz="2000" spc="-1195" dirty="0">
                <a:latin typeface="Courier New"/>
                <a:cs typeface="Courier New"/>
              </a:rPr>
              <a:t> </a:t>
            </a:r>
            <a:r>
              <a:rPr sz="2000" spc="-5" dirty="0">
                <a:latin typeface="Courier New"/>
                <a:cs typeface="Courier New"/>
              </a:rPr>
              <a:t>сознания посредством </a:t>
            </a:r>
            <a:r>
              <a:rPr sz="2000" dirty="0">
                <a:latin typeface="Courier New"/>
                <a:cs typeface="Courier New"/>
              </a:rPr>
              <a:t> </a:t>
            </a:r>
            <a:r>
              <a:rPr sz="2000" spc="-5" dirty="0">
                <a:latin typeface="Courier New"/>
                <a:cs typeface="Courier New"/>
              </a:rPr>
              <a:t>приема психоактивных </a:t>
            </a:r>
            <a:r>
              <a:rPr sz="2000" dirty="0">
                <a:latin typeface="Courier New"/>
                <a:cs typeface="Courier New"/>
              </a:rPr>
              <a:t> </a:t>
            </a:r>
            <a:r>
              <a:rPr sz="2000" spc="-5" dirty="0">
                <a:latin typeface="Courier New"/>
                <a:cs typeface="Courier New"/>
              </a:rPr>
              <a:t>веществ или фиксации </a:t>
            </a:r>
            <a:r>
              <a:rPr sz="2000" dirty="0">
                <a:latin typeface="Courier New"/>
                <a:cs typeface="Courier New"/>
              </a:rPr>
              <a:t> </a:t>
            </a:r>
            <a:r>
              <a:rPr sz="2000" spc="-5" dirty="0">
                <a:latin typeface="Courier New"/>
                <a:cs typeface="Courier New"/>
              </a:rPr>
              <a:t>внимания на </a:t>
            </a:r>
            <a:r>
              <a:rPr sz="2000" dirty="0">
                <a:latin typeface="Courier New"/>
                <a:cs typeface="Courier New"/>
              </a:rPr>
              <a:t> </a:t>
            </a:r>
            <a:r>
              <a:rPr sz="2000" spc="-5" dirty="0">
                <a:latin typeface="Courier New"/>
                <a:cs typeface="Courier New"/>
              </a:rPr>
              <a:t>определенных видах </a:t>
            </a:r>
            <a:r>
              <a:rPr sz="2000" dirty="0">
                <a:latin typeface="Courier New"/>
                <a:cs typeface="Courier New"/>
              </a:rPr>
              <a:t> </a:t>
            </a:r>
            <a:r>
              <a:rPr sz="2000" spc="-5" dirty="0">
                <a:latin typeface="Courier New"/>
                <a:cs typeface="Courier New"/>
              </a:rPr>
              <a:t>деятельности с целью </a:t>
            </a:r>
            <a:r>
              <a:rPr sz="2000" dirty="0">
                <a:latin typeface="Courier New"/>
                <a:cs typeface="Courier New"/>
              </a:rPr>
              <a:t> </a:t>
            </a:r>
            <a:r>
              <a:rPr sz="2000" spc="-5" dirty="0">
                <a:latin typeface="Courier New"/>
                <a:cs typeface="Courier New"/>
              </a:rPr>
              <a:t>развития</a:t>
            </a:r>
            <a:r>
              <a:rPr sz="2000" spc="100" dirty="0">
                <a:latin typeface="Courier New"/>
                <a:cs typeface="Courier New"/>
              </a:rPr>
              <a:t> </a:t>
            </a:r>
            <a:r>
              <a:rPr sz="2000" spc="-5" dirty="0">
                <a:latin typeface="Courier New"/>
                <a:cs typeface="Courier New"/>
              </a:rPr>
              <a:t>и </a:t>
            </a:r>
            <a:r>
              <a:rPr sz="2000" dirty="0">
                <a:latin typeface="Courier New"/>
                <a:cs typeface="Courier New"/>
              </a:rPr>
              <a:t> </a:t>
            </a:r>
            <a:r>
              <a:rPr sz="2000" spc="-5" dirty="0">
                <a:latin typeface="Courier New"/>
                <a:cs typeface="Courier New"/>
              </a:rPr>
              <a:t>поддержания </a:t>
            </a:r>
            <a:r>
              <a:rPr sz="2000" dirty="0">
                <a:latin typeface="Courier New"/>
                <a:cs typeface="Courier New"/>
              </a:rPr>
              <a:t> </a:t>
            </a:r>
            <a:r>
              <a:rPr sz="2000" spc="-5" dirty="0">
                <a:latin typeface="Courier New"/>
                <a:cs typeface="Courier New"/>
              </a:rPr>
              <a:t>интенсивных</a:t>
            </a:r>
            <a:r>
              <a:rPr sz="2000" spc="-35" dirty="0">
                <a:latin typeface="Courier New"/>
                <a:cs typeface="Courier New"/>
              </a:rPr>
              <a:t> </a:t>
            </a:r>
            <a:r>
              <a:rPr sz="2000" spc="-5" dirty="0">
                <a:latin typeface="Courier New"/>
                <a:cs typeface="Courier New"/>
              </a:rPr>
              <a:t>эмоций.</a:t>
            </a:r>
            <a:endParaRPr sz="2000">
              <a:latin typeface="Courier New"/>
              <a:cs typeface="Courier New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986528" y="2305187"/>
            <a:ext cx="6306433" cy="3257412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2070080" y="0"/>
            <a:ext cx="12192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244" y="85420"/>
            <a:ext cx="10082530" cy="1734820"/>
          </a:xfrm>
          <a:prstGeom prst="rect">
            <a:avLst/>
          </a:prstGeom>
        </p:spPr>
        <p:txBody>
          <a:bodyPr vert="horz" wrap="square" lIns="0" tIns="83185" rIns="0" bIns="0" rtlCol="0">
            <a:spAutoFit/>
          </a:bodyPr>
          <a:lstStyle/>
          <a:p>
            <a:pPr marL="12700" marR="5080">
              <a:lnSpc>
                <a:spcPts val="4320"/>
              </a:lnSpc>
              <a:spcBef>
                <a:spcPts val="655"/>
              </a:spcBef>
            </a:pPr>
            <a:r>
              <a:rPr sz="4000" spc="-5" dirty="0"/>
              <a:t>Зависимости формируются </a:t>
            </a:r>
            <a:r>
              <a:rPr sz="4000" spc="5" dirty="0"/>
              <a:t>в </a:t>
            </a:r>
            <a:r>
              <a:rPr sz="4000" spc="10" dirty="0"/>
              <a:t> </a:t>
            </a:r>
            <a:r>
              <a:rPr sz="4000" spc="-5" dirty="0"/>
              <a:t>несколько этапов </a:t>
            </a:r>
            <a:r>
              <a:rPr sz="4000" spc="5" dirty="0"/>
              <a:t>и </a:t>
            </a:r>
            <a:r>
              <a:rPr sz="4000" spc="-5" dirty="0"/>
              <a:t>происходит это </a:t>
            </a:r>
            <a:r>
              <a:rPr sz="4000" spc="-2390" dirty="0"/>
              <a:t> </a:t>
            </a:r>
            <a:r>
              <a:rPr sz="4000" spc="-5" dirty="0"/>
              <a:t>достаточно</a:t>
            </a:r>
            <a:r>
              <a:rPr sz="4000" spc="-15" dirty="0"/>
              <a:t> </a:t>
            </a:r>
            <a:r>
              <a:rPr sz="4000" spc="-5" dirty="0"/>
              <a:t>быстро!</a:t>
            </a:r>
            <a:endParaRPr sz="400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27685" indent="-515620">
              <a:lnSpc>
                <a:spcPts val="2650"/>
              </a:lnSpc>
              <a:spcBef>
                <a:spcPts val="90"/>
              </a:spcBef>
              <a:buAutoNum type="arabicPeriod"/>
              <a:tabLst>
                <a:tab pos="528320" algn="l"/>
              </a:tabLst>
            </a:pPr>
            <a:r>
              <a:rPr spc="-10" dirty="0"/>
              <a:t>Начало</a:t>
            </a:r>
            <a:r>
              <a:rPr spc="30" dirty="0"/>
              <a:t> </a:t>
            </a:r>
            <a:r>
              <a:rPr spc="-10" dirty="0"/>
              <a:t>формирования</a:t>
            </a:r>
            <a:r>
              <a:rPr spc="35" dirty="0"/>
              <a:t> </a:t>
            </a:r>
            <a:r>
              <a:rPr spc="-10" dirty="0"/>
              <a:t>происходит</a:t>
            </a:r>
            <a:r>
              <a:rPr spc="35" dirty="0"/>
              <a:t> </a:t>
            </a:r>
            <a:r>
              <a:rPr spc="-10" dirty="0"/>
              <a:t>на</a:t>
            </a:r>
            <a:r>
              <a:rPr spc="30" dirty="0"/>
              <a:t> </a:t>
            </a:r>
            <a:r>
              <a:rPr spc="-5" dirty="0"/>
              <a:t>эмоциональном</a:t>
            </a:r>
          </a:p>
          <a:p>
            <a:pPr marL="527685">
              <a:lnSpc>
                <a:spcPts val="2185"/>
              </a:lnSpc>
            </a:pPr>
            <a:r>
              <a:rPr spc="-5" dirty="0"/>
              <a:t>уровне.</a:t>
            </a:r>
            <a:r>
              <a:rPr spc="10" dirty="0"/>
              <a:t> </a:t>
            </a:r>
            <a:r>
              <a:rPr spc="-5" dirty="0"/>
              <a:t>Исходная</a:t>
            </a:r>
            <a:r>
              <a:rPr spc="15" dirty="0"/>
              <a:t> </a:t>
            </a:r>
            <a:r>
              <a:rPr spc="-5" dirty="0"/>
              <a:t>точка</a:t>
            </a:r>
            <a:r>
              <a:rPr spc="15" dirty="0"/>
              <a:t> </a:t>
            </a:r>
            <a:r>
              <a:rPr spc="-5" dirty="0"/>
              <a:t>–</a:t>
            </a:r>
            <a:r>
              <a:rPr spc="20" dirty="0"/>
              <a:t> </a:t>
            </a:r>
            <a:r>
              <a:rPr spc="-5" dirty="0"/>
              <a:t>интенсивное</a:t>
            </a:r>
            <a:r>
              <a:rPr spc="15" dirty="0"/>
              <a:t> </a:t>
            </a:r>
            <a:r>
              <a:rPr spc="-5" dirty="0"/>
              <a:t>переживание</a:t>
            </a:r>
          </a:p>
          <a:p>
            <a:pPr marL="527685" marR="5080">
              <a:lnSpc>
                <a:spcPct val="70000"/>
              </a:lnSpc>
              <a:spcBef>
                <a:spcPts val="470"/>
              </a:spcBef>
            </a:pPr>
            <a:r>
              <a:rPr spc="-10" dirty="0"/>
              <a:t>своего</a:t>
            </a:r>
            <a:r>
              <a:rPr spc="30" dirty="0"/>
              <a:t> </a:t>
            </a:r>
            <a:r>
              <a:rPr spc="-5" dirty="0"/>
              <a:t>состояния</a:t>
            </a:r>
            <a:r>
              <a:rPr spc="35" dirty="0"/>
              <a:t> </a:t>
            </a:r>
            <a:r>
              <a:rPr spc="-10" dirty="0"/>
              <a:t>вследствие</a:t>
            </a:r>
            <a:r>
              <a:rPr spc="35" dirty="0"/>
              <a:t> </a:t>
            </a:r>
            <a:r>
              <a:rPr spc="-10" dirty="0"/>
              <a:t>действия</a:t>
            </a:r>
            <a:r>
              <a:rPr spc="35" dirty="0"/>
              <a:t> </a:t>
            </a:r>
            <a:r>
              <a:rPr spc="-10" dirty="0"/>
              <a:t>вещества</a:t>
            </a:r>
            <a:r>
              <a:rPr spc="35" dirty="0"/>
              <a:t> </a:t>
            </a:r>
            <a:r>
              <a:rPr spc="-5" dirty="0"/>
              <a:t>или </a:t>
            </a:r>
            <a:r>
              <a:rPr spc="-1545" dirty="0"/>
              <a:t> </a:t>
            </a:r>
            <a:r>
              <a:rPr spc="-5" dirty="0"/>
              <a:t>иного</a:t>
            </a:r>
            <a:r>
              <a:rPr spc="20" dirty="0"/>
              <a:t> </a:t>
            </a:r>
            <a:r>
              <a:rPr spc="-5" dirty="0"/>
              <a:t>фактора</a:t>
            </a:r>
            <a:r>
              <a:rPr dirty="0"/>
              <a:t> </a:t>
            </a:r>
            <a:r>
              <a:rPr spc="-10" dirty="0"/>
              <a:t>зависимости.</a:t>
            </a:r>
          </a:p>
          <a:p>
            <a:pPr marL="527685" indent="-515620">
              <a:lnSpc>
                <a:spcPts val="2650"/>
              </a:lnSpc>
              <a:spcBef>
                <a:spcPts val="75"/>
              </a:spcBef>
              <a:buAutoNum type="arabicPeriod" startAt="2"/>
              <a:tabLst>
                <a:tab pos="528320" algn="l"/>
              </a:tabLst>
            </a:pPr>
            <a:r>
              <a:rPr spc="-5" dirty="0"/>
              <a:t>Формируется</a:t>
            </a:r>
            <a:r>
              <a:rPr spc="-10" dirty="0"/>
              <a:t> </a:t>
            </a:r>
            <a:r>
              <a:rPr spc="-5" dirty="0"/>
              <a:t>последовательность</a:t>
            </a:r>
            <a:r>
              <a:rPr spc="25" dirty="0"/>
              <a:t> </a:t>
            </a:r>
            <a:r>
              <a:rPr spc="-5" dirty="0"/>
              <a:t>прибегания к</a:t>
            </a:r>
          </a:p>
          <a:p>
            <a:pPr marL="527685" marR="400050">
              <a:lnSpc>
                <a:spcPct val="70000"/>
              </a:lnSpc>
              <a:spcBef>
                <a:spcPts val="465"/>
              </a:spcBef>
            </a:pPr>
            <a:r>
              <a:rPr spc="-5" dirty="0"/>
              <a:t>объекту</a:t>
            </a:r>
            <a:r>
              <a:rPr spc="10" dirty="0"/>
              <a:t> </a:t>
            </a:r>
            <a:r>
              <a:rPr spc="-5" dirty="0"/>
              <a:t>зависимости.</a:t>
            </a:r>
            <a:r>
              <a:rPr spc="15" dirty="0"/>
              <a:t> </a:t>
            </a:r>
            <a:r>
              <a:rPr spc="-5" dirty="0"/>
              <a:t>Это</a:t>
            </a:r>
            <a:r>
              <a:rPr spc="15" dirty="0"/>
              <a:t> </a:t>
            </a:r>
            <a:r>
              <a:rPr spc="-5" dirty="0"/>
              <a:t>то, как часто</a:t>
            </a:r>
            <a:r>
              <a:rPr spc="15" dirty="0"/>
              <a:t> </a:t>
            </a:r>
            <a:r>
              <a:rPr spc="-5" dirty="0"/>
              <a:t>начинает </a:t>
            </a:r>
            <a:r>
              <a:rPr spc="-1545" dirty="0"/>
              <a:t> </a:t>
            </a:r>
            <a:r>
              <a:rPr spc="-5" dirty="0"/>
              <a:t>реализовываться</a:t>
            </a:r>
            <a:r>
              <a:rPr spc="40" dirty="0"/>
              <a:t> </a:t>
            </a:r>
            <a:r>
              <a:rPr spc="-5" dirty="0"/>
              <a:t>зависимое</a:t>
            </a:r>
            <a:r>
              <a:rPr spc="15" dirty="0"/>
              <a:t> </a:t>
            </a:r>
            <a:r>
              <a:rPr spc="-5" dirty="0"/>
              <a:t>поведение.</a:t>
            </a:r>
          </a:p>
          <a:p>
            <a:pPr marL="527685" marR="598170" indent="-515620">
              <a:lnSpc>
                <a:spcPct val="70000"/>
              </a:lnSpc>
              <a:spcBef>
                <a:spcPts val="1010"/>
              </a:spcBef>
              <a:buAutoNum type="arabicPeriod" startAt="3"/>
              <a:tabLst>
                <a:tab pos="528320" algn="l"/>
              </a:tabLst>
            </a:pPr>
            <a:r>
              <a:rPr spc="-5" dirty="0"/>
              <a:t>Зависимое</a:t>
            </a:r>
            <a:r>
              <a:rPr spc="10" dirty="0"/>
              <a:t> </a:t>
            </a:r>
            <a:r>
              <a:rPr spc="-5" dirty="0"/>
              <a:t>поведение</a:t>
            </a:r>
            <a:r>
              <a:rPr spc="10" dirty="0"/>
              <a:t> </a:t>
            </a:r>
            <a:r>
              <a:rPr spc="-5" dirty="0"/>
              <a:t>становится</a:t>
            </a:r>
            <a:r>
              <a:rPr spc="15" dirty="0"/>
              <a:t> </a:t>
            </a:r>
            <a:r>
              <a:rPr spc="-5" dirty="0"/>
              <a:t>привычным</a:t>
            </a:r>
            <a:r>
              <a:rPr spc="10" dirty="0"/>
              <a:t> </a:t>
            </a:r>
            <a:r>
              <a:rPr spc="-5" dirty="0"/>
              <a:t>типом </a:t>
            </a:r>
            <a:r>
              <a:rPr spc="-1545" dirty="0"/>
              <a:t> </a:t>
            </a:r>
            <a:r>
              <a:rPr spc="-5" dirty="0"/>
              <a:t>реагирования,</a:t>
            </a:r>
            <a:r>
              <a:rPr spc="15" dirty="0"/>
              <a:t> </a:t>
            </a:r>
            <a:r>
              <a:rPr spc="-5" dirty="0"/>
              <a:t>«врастает</a:t>
            </a:r>
            <a:r>
              <a:rPr spc="40" dirty="0"/>
              <a:t> </a:t>
            </a:r>
            <a:r>
              <a:rPr spc="-5" dirty="0"/>
              <a:t>в личность».</a:t>
            </a:r>
          </a:p>
          <a:p>
            <a:pPr marL="527685" marR="6350" indent="-515620">
              <a:lnSpc>
                <a:spcPct val="70000"/>
              </a:lnSpc>
              <a:spcBef>
                <a:spcPts val="990"/>
              </a:spcBef>
              <a:buAutoNum type="arabicPeriod" startAt="3"/>
              <a:tabLst>
                <a:tab pos="528320" algn="l"/>
              </a:tabLst>
            </a:pPr>
            <a:r>
              <a:rPr spc="-10" dirty="0"/>
              <a:t>Затем</a:t>
            </a:r>
            <a:r>
              <a:rPr spc="15" dirty="0"/>
              <a:t> </a:t>
            </a:r>
            <a:r>
              <a:rPr spc="-5" dirty="0"/>
              <a:t>происходит</a:t>
            </a:r>
            <a:r>
              <a:rPr spc="10" dirty="0"/>
              <a:t> </a:t>
            </a:r>
            <a:r>
              <a:rPr spc="-10" dirty="0"/>
              <a:t>полное</a:t>
            </a:r>
            <a:r>
              <a:rPr spc="15" dirty="0"/>
              <a:t> </a:t>
            </a:r>
            <a:r>
              <a:rPr spc="-5" dirty="0"/>
              <a:t>погружение</a:t>
            </a:r>
            <a:r>
              <a:rPr spc="10" dirty="0"/>
              <a:t> </a:t>
            </a:r>
            <a:r>
              <a:rPr spc="-5" dirty="0"/>
              <a:t>в</a:t>
            </a:r>
            <a:r>
              <a:rPr spc="-15" dirty="0"/>
              <a:t> </a:t>
            </a:r>
            <a:r>
              <a:rPr spc="-5" dirty="0"/>
              <a:t>зависимость, </a:t>
            </a:r>
            <a:r>
              <a:rPr spc="-1545" dirty="0"/>
              <a:t> </a:t>
            </a:r>
            <a:r>
              <a:rPr spc="-5" dirty="0"/>
              <a:t>изоляция</a:t>
            </a:r>
            <a:r>
              <a:rPr spc="15" dirty="0"/>
              <a:t> </a:t>
            </a:r>
            <a:r>
              <a:rPr spc="-5" dirty="0"/>
              <a:t>от</a:t>
            </a:r>
            <a:r>
              <a:rPr dirty="0"/>
              <a:t> </a:t>
            </a:r>
            <a:r>
              <a:rPr spc="-5" dirty="0"/>
              <a:t>общества</a:t>
            </a:r>
          </a:p>
          <a:p>
            <a:pPr marL="527685" marR="400050" indent="-515620">
              <a:lnSpc>
                <a:spcPct val="70100"/>
              </a:lnSpc>
              <a:spcBef>
                <a:spcPts val="1005"/>
              </a:spcBef>
              <a:buAutoNum type="arabicPeriod" startAt="3"/>
              <a:tabLst>
                <a:tab pos="528320" algn="l"/>
              </a:tabLst>
            </a:pPr>
            <a:r>
              <a:rPr spc="-5" dirty="0"/>
              <a:t>В</a:t>
            </a:r>
            <a:r>
              <a:rPr spc="-10" dirty="0"/>
              <a:t> </a:t>
            </a:r>
            <a:r>
              <a:rPr spc="-5" dirty="0"/>
              <a:t>конце,</a:t>
            </a:r>
            <a:r>
              <a:rPr spc="15" dirty="0"/>
              <a:t> </a:t>
            </a:r>
            <a:r>
              <a:rPr spc="-5" dirty="0"/>
              <a:t>зависимое</a:t>
            </a:r>
            <a:r>
              <a:rPr spc="15" dirty="0"/>
              <a:t> </a:t>
            </a:r>
            <a:r>
              <a:rPr spc="-5" dirty="0"/>
              <a:t>поведение</a:t>
            </a:r>
            <a:r>
              <a:rPr spc="15" dirty="0"/>
              <a:t> </a:t>
            </a:r>
            <a:r>
              <a:rPr spc="-5" dirty="0"/>
              <a:t>начинает</a:t>
            </a:r>
            <a:r>
              <a:rPr spc="10" dirty="0"/>
              <a:t> </a:t>
            </a:r>
            <a:r>
              <a:rPr spc="-5" dirty="0"/>
              <a:t>разрушать </a:t>
            </a:r>
            <a:r>
              <a:rPr spc="-1545" dirty="0"/>
              <a:t> </a:t>
            </a:r>
            <a:r>
              <a:rPr spc="-5" dirty="0"/>
              <a:t>психику</a:t>
            </a:r>
            <a:r>
              <a:rPr spc="5" dirty="0"/>
              <a:t> </a:t>
            </a:r>
            <a:r>
              <a:rPr spc="-5" dirty="0"/>
              <a:t>и</a:t>
            </a:r>
            <a:r>
              <a:rPr spc="-10" dirty="0"/>
              <a:t> </a:t>
            </a:r>
            <a:r>
              <a:rPr spc="-5" dirty="0"/>
              <a:t>нарушает</a:t>
            </a:r>
            <a:r>
              <a:rPr spc="10" dirty="0"/>
              <a:t> </a:t>
            </a:r>
            <a:r>
              <a:rPr spc="-5" dirty="0"/>
              <a:t>биологические</a:t>
            </a:r>
            <a:r>
              <a:rPr spc="10" dirty="0"/>
              <a:t> </a:t>
            </a:r>
            <a:r>
              <a:rPr spc="-5" dirty="0"/>
              <a:t>процессы.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910508" y="1435241"/>
            <a:ext cx="4562746" cy="4110850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396951" y="3094735"/>
            <a:ext cx="5812790" cy="117983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 marR="5080">
              <a:lnSpc>
                <a:spcPct val="90000"/>
              </a:lnSpc>
              <a:spcBef>
                <a:spcPts val="434"/>
              </a:spcBef>
            </a:pPr>
            <a:r>
              <a:rPr sz="2700" spc="5" dirty="0">
                <a:latin typeface="Courier New"/>
                <a:cs typeface="Courier New"/>
              </a:rPr>
              <a:t>Как думаете, почему </a:t>
            </a:r>
            <a:r>
              <a:rPr sz="2700" dirty="0">
                <a:latin typeface="Courier New"/>
                <a:cs typeface="Courier New"/>
              </a:rPr>
              <a:t>люди </a:t>
            </a:r>
            <a:r>
              <a:rPr sz="2700" spc="5" dirty="0">
                <a:latin typeface="Courier New"/>
                <a:cs typeface="Courier New"/>
              </a:rPr>
              <a:t> поддаются</a:t>
            </a:r>
            <a:r>
              <a:rPr sz="2700" spc="-65" dirty="0">
                <a:latin typeface="Courier New"/>
                <a:cs typeface="Courier New"/>
              </a:rPr>
              <a:t> </a:t>
            </a:r>
            <a:r>
              <a:rPr sz="2700" spc="5" dirty="0">
                <a:latin typeface="Courier New"/>
                <a:cs typeface="Courier New"/>
              </a:rPr>
              <a:t>вредным</a:t>
            </a:r>
            <a:r>
              <a:rPr sz="2700" spc="-40" dirty="0">
                <a:latin typeface="Courier New"/>
                <a:cs typeface="Courier New"/>
              </a:rPr>
              <a:t> </a:t>
            </a:r>
            <a:r>
              <a:rPr sz="2700" spc="5" dirty="0">
                <a:latin typeface="Courier New"/>
                <a:cs typeface="Courier New"/>
              </a:rPr>
              <a:t>привычкам, </a:t>
            </a:r>
            <a:r>
              <a:rPr sz="2700" spc="-1605" dirty="0">
                <a:latin typeface="Courier New"/>
                <a:cs typeface="Courier New"/>
              </a:rPr>
              <a:t> </a:t>
            </a:r>
            <a:r>
              <a:rPr sz="2700" spc="5" dirty="0">
                <a:latin typeface="Courier New"/>
                <a:cs typeface="Courier New"/>
              </a:rPr>
              <a:t>зная,</a:t>
            </a:r>
            <a:r>
              <a:rPr sz="2700" spc="-45" dirty="0">
                <a:latin typeface="Courier New"/>
                <a:cs typeface="Courier New"/>
              </a:rPr>
              <a:t> </a:t>
            </a:r>
            <a:r>
              <a:rPr sz="2700" spc="5" dirty="0">
                <a:latin typeface="Courier New"/>
                <a:cs typeface="Courier New"/>
              </a:rPr>
              <a:t>что</a:t>
            </a:r>
            <a:r>
              <a:rPr sz="2700" spc="-15" dirty="0">
                <a:latin typeface="Courier New"/>
                <a:cs typeface="Courier New"/>
              </a:rPr>
              <a:t> </a:t>
            </a:r>
            <a:r>
              <a:rPr sz="2700" spc="5" dirty="0">
                <a:latin typeface="Courier New"/>
                <a:cs typeface="Courier New"/>
              </a:rPr>
              <a:t>это</a:t>
            </a:r>
            <a:r>
              <a:rPr sz="2700" spc="-15" dirty="0">
                <a:latin typeface="Courier New"/>
                <a:cs typeface="Courier New"/>
              </a:rPr>
              <a:t> </a:t>
            </a:r>
            <a:r>
              <a:rPr sz="2700" spc="5" dirty="0">
                <a:latin typeface="Courier New"/>
                <a:cs typeface="Courier New"/>
              </a:rPr>
              <a:t>опасно?</a:t>
            </a:r>
            <a:endParaRPr sz="2700">
              <a:latin typeface="Courier New"/>
              <a:cs typeface="Courier New"/>
            </a:endParaRPr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2070080" y="0"/>
            <a:ext cx="12192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517903" y="2374392"/>
            <a:ext cx="1887220" cy="1887220"/>
            <a:chOff x="1517903" y="2374392"/>
            <a:chExt cx="1887220" cy="1887220"/>
          </a:xfrm>
        </p:grpSpPr>
        <p:sp>
          <p:nvSpPr>
            <p:cNvPr id="3" name="object 3"/>
            <p:cNvSpPr/>
            <p:nvPr/>
          </p:nvSpPr>
          <p:spPr>
            <a:xfrm>
              <a:off x="1517903" y="2374392"/>
              <a:ext cx="1887220" cy="1887220"/>
            </a:xfrm>
            <a:custGeom>
              <a:avLst/>
              <a:gdLst/>
              <a:ahLst/>
              <a:cxnLst/>
              <a:rect l="l" t="t" r="r" b="b"/>
              <a:pathLst>
                <a:path w="1887220" h="1887220">
                  <a:moveTo>
                    <a:pt x="1886712" y="0"/>
                  </a:moveTo>
                  <a:lnTo>
                    <a:pt x="560832" y="0"/>
                  </a:lnTo>
                  <a:lnTo>
                    <a:pt x="512439" y="2058"/>
                  </a:lnTo>
                  <a:lnTo>
                    <a:pt x="465190" y="8121"/>
                  </a:lnTo>
                  <a:lnTo>
                    <a:pt x="419252" y="18021"/>
                  </a:lnTo>
                  <a:lnTo>
                    <a:pt x="374795" y="31589"/>
                  </a:lnTo>
                  <a:lnTo>
                    <a:pt x="331986" y="48656"/>
                  </a:lnTo>
                  <a:lnTo>
                    <a:pt x="290994" y="69055"/>
                  </a:lnTo>
                  <a:lnTo>
                    <a:pt x="251987" y="92618"/>
                  </a:lnTo>
                  <a:lnTo>
                    <a:pt x="215133" y="119175"/>
                  </a:lnTo>
                  <a:lnTo>
                    <a:pt x="180601" y="148559"/>
                  </a:lnTo>
                  <a:lnTo>
                    <a:pt x="148559" y="180601"/>
                  </a:lnTo>
                  <a:lnTo>
                    <a:pt x="119175" y="215133"/>
                  </a:lnTo>
                  <a:lnTo>
                    <a:pt x="92618" y="251987"/>
                  </a:lnTo>
                  <a:lnTo>
                    <a:pt x="69055" y="290994"/>
                  </a:lnTo>
                  <a:lnTo>
                    <a:pt x="48656" y="331986"/>
                  </a:lnTo>
                  <a:lnTo>
                    <a:pt x="31589" y="374795"/>
                  </a:lnTo>
                  <a:lnTo>
                    <a:pt x="18021" y="419252"/>
                  </a:lnTo>
                  <a:lnTo>
                    <a:pt x="8121" y="465190"/>
                  </a:lnTo>
                  <a:lnTo>
                    <a:pt x="2058" y="512439"/>
                  </a:lnTo>
                  <a:lnTo>
                    <a:pt x="0" y="560832"/>
                  </a:lnTo>
                  <a:lnTo>
                    <a:pt x="0" y="1886712"/>
                  </a:lnTo>
                  <a:lnTo>
                    <a:pt x="1325880" y="1886712"/>
                  </a:lnTo>
                  <a:lnTo>
                    <a:pt x="1374272" y="1884653"/>
                  </a:lnTo>
                  <a:lnTo>
                    <a:pt x="1421521" y="1878590"/>
                  </a:lnTo>
                  <a:lnTo>
                    <a:pt x="1467459" y="1868690"/>
                  </a:lnTo>
                  <a:lnTo>
                    <a:pt x="1511916" y="1855122"/>
                  </a:lnTo>
                  <a:lnTo>
                    <a:pt x="1554725" y="1838055"/>
                  </a:lnTo>
                  <a:lnTo>
                    <a:pt x="1595717" y="1817656"/>
                  </a:lnTo>
                  <a:lnTo>
                    <a:pt x="1634724" y="1794093"/>
                  </a:lnTo>
                  <a:lnTo>
                    <a:pt x="1671578" y="1767536"/>
                  </a:lnTo>
                  <a:lnTo>
                    <a:pt x="1706110" y="1738152"/>
                  </a:lnTo>
                  <a:lnTo>
                    <a:pt x="1738152" y="1706110"/>
                  </a:lnTo>
                  <a:lnTo>
                    <a:pt x="1767536" y="1671578"/>
                  </a:lnTo>
                  <a:lnTo>
                    <a:pt x="1794093" y="1634724"/>
                  </a:lnTo>
                  <a:lnTo>
                    <a:pt x="1817656" y="1595717"/>
                  </a:lnTo>
                  <a:lnTo>
                    <a:pt x="1838055" y="1554725"/>
                  </a:lnTo>
                  <a:lnTo>
                    <a:pt x="1855122" y="1511916"/>
                  </a:lnTo>
                  <a:lnTo>
                    <a:pt x="1868690" y="1467459"/>
                  </a:lnTo>
                  <a:lnTo>
                    <a:pt x="1878590" y="1421521"/>
                  </a:lnTo>
                  <a:lnTo>
                    <a:pt x="1884653" y="1374272"/>
                  </a:lnTo>
                  <a:lnTo>
                    <a:pt x="1886712" y="1325880"/>
                  </a:lnTo>
                  <a:lnTo>
                    <a:pt x="1886712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920239" y="2776728"/>
              <a:ext cx="1082039" cy="1082040"/>
            </a:xfrm>
            <a:prstGeom prst="rect">
              <a:avLst/>
            </a:prstGeom>
          </p:spPr>
        </p:pic>
      </p:grpSp>
      <p:sp>
        <p:nvSpPr>
          <p:cNvPr id="5" name="object 5"/>
          <p:cNvSpPr txBox="1"/>
          <p:nvPr/>
        </p:nvSpPr>
        <p:spPr>
          <a:xfrm>
            <a:off x="974547" y="4801870"/>
            <a:ext cx="2967355" cy="480695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12065" marR="5080" algn="ctr">
              <a:lnSpc>
                <a:spcPts val="1130"/>
              </a:lnSpc>
              <a:spcBef>
                <a:spcPts val="300"/>
              </a:spcBef>
            </a:pPr>
            <a:r>
              <a:rPr sz="1100" spc="5" dirty="0">
                <a:latin typeface="Courier New"/>
                <a:cs typeface="Courier New"/>
              </a:rPr>
              <a:t>ЗАВИСИМОСТЬ</a:t>
            </a:r>
            <a:r>
              <a:rPr sz="1100" spc="-110" dirty="0">
                <a:latin typeface="Courier New"/>
                <a:cs typeface="Courier New"/>
              </a:rPr>
              <a:t> </a:t>
            </a:r>
            <a:r>
              <a:rPr sz="1100" dirty="0">
                <a:latin typeface="Courier New"/>
                <a:cs typeface="Courier New"/>
              </a:rPr>
              <a:t>–</a:t>
            </a:r>
            <a:r>
              <a:rPr sz="1100" spc="-15" dirty="0">
                <a:latin typeface="Courier New"/>
                <a:cs typeface="Courier New"/>
              </a:rPr>
              <a:t> </a:t>
            </a:r>
            <a:r>
              <a:rPr sz="1100" spc="5" dirty="0">
                <a:latin typeface="Courier New"/>
                <a:cs typeface="Courier New"/>
              </a:rPr>
              <a:t>ЭТО</a:t>
            </a:r>
            <a:r>
              <a:rPr sz="1100" spc="-35" dirty="0">
                <a:latin typeface="Courier New"/>
                <a:cs typeface="Courier New"/>
              </a:rPr>
              <a:t> </a:t>
            </a:r>
            <a:r>
              <a:rPr sz="1100" dirty="0">
                <a:latin typeface="Courier New"/>
                <a:cs typeface="Courier New"/>
              </a:rPr>
              <a:t>НЕ</a:t>
            </a:r>
            <a:r>
              <a:rPr sz="1100" spc="-15" dirty="0">
                <a:latin typeface="Courier New"/>
                <a:cs typeface="Courier New"/>
              </a:rPr>
              <a:t> </a:t>
            </a:r>
            <a:r>
              <a:rPr sz="1100" spc="5" dirty="0">
                <a:latin typeface="Courier New"/>
                <a:cs typeface="Courier New"/>
              </a:rPr>
              <a:t>ПРОСТО</a:t>
            </a:r>
            <a:r>
              <a:rPr sz="1100" spc="-90" dirty="0">
                <a:latin typeface="Courier New"/>
                <a:cs typeface="Courier New"/>
              </a:rPr>
              <a:t> </a:t>
            </a:r>
            <a:r>
              <a:rPr sz="1100" spc="5" dirty="0">
                <a:latin typeface="Courier New"/>
                <a:cs typeface="Courier New"/>
              </a:rPr>
              <a:t>ВРЕДНАЯ </a:t>
            </a:r>
            <a:r>
              <a:rPr sz="1100" spc="-645" dirty="0">
                <a:latin typeface="Courier New"/>
                <a:cs typeface="Courier New"/>
              </a:rPr>
              <a:t> </a:t>
            </a:r>
            <a:r>
              <a:rPr sz="1100" dirty="0">
                <a:latin typeface="Courier New"/>
                <a:cs typeface="Courier New"/>
              </a:rPr>
              <a:t>ПРИВЫЧКА, А ЗАБОЛЕВАНИЕ, ЗАЧАСТУЮ </a:t>
            </a:r>
            <a:r>
              <a:rPr sz="1100" spc="5" dirty="0">
                <a:latin typeface="Courier New"/>
                <a:cs typeface="Courier New"/>
              </a:rPr>
              <a:t> </a:t>
            </a:r>
            <a:r>
              <a:rPr sz="1100" dirty="0">
                <a:latin typeface="Courier New"/>
                <a:cs typeface="Courier New"/>
              </a:rPr>
              <a:t>НЕИЗЛЕЧИМОЕ.</a:t>
            </a:r>
            <a:endParaRPr sz="1100">
              <a:latin typeface="Courier New"/>
              <a:cs typeface="Courier New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5151120" y="2374392"/>
            <a:ext cx="1889760" cy="1887220"/>
            <a:chOff x="5151120" y="2374392"/>
            <a:chExt cx="1889760" cy="1887220"/>
          </a:xfrm>
        </p:grpSpPr>
        <p:sp>
          <p:nvSpPr>
            <p:cNvPr id="7" name="object 7"/>
            <p:cNvSpPr/>
            <p:nvPr/>
          </p:nvSpPr>
          <p:spPr>
            <a:xfrm>
              <a:off x="5151120" y="2374392"/>
              <a:ext cx="1889760" cy="1887220"/>
            </a:xfrm>
            <a:custGeom>
              <a:avLst/>
              <a:gdLst/>
              <a:ahLst/>
              <a:cxnLst/>
              <a:rect l="l" t="t" r="r" b="b"/>
              <a:pathLst>
                <a:path w="1889759" h="1887220">
                  <a:moveTo>
                    <a:pt x="1889759" y="0"/>
                  </a:moveTo>
                  <a:lnTo>
                    <a:pt x="560831" y="0"/>
                  </a:lnTo>
                  <a:lnTo>
                    <a:pt x="512439" y="2058"/>
                  </a:lnTo>
                  <a:lnTo>
                    <a:pt x="465190" y="8121"/>
                  </a:lnTo>
                  <a:lnTo>
                    <a:pt x="419252" y="18021"/>
                  </a:lnTo>
                  <a:lnTo>
                    <a:pt x="374795" y="31589"/>
                  </a:lnTo>
                  <a:lnTo>
                    <a:pt x="331986" y="48656"/>
                  </a:lnTo>
                  <a:lnTo>
                    <a:pt x="290994" y="69055"/>
                  </a:lnTo>
                  <a:lnTo>
                    <a:pt x="251987" y="92618"/>
                  </a:lnTo>
                  <a:lnTo>
                    <a:pt x="215133" y="119175"/>
                  </a:lnTo>
                  <a:lnTo>
                    <a:pt x="180601" y="148559"/>
                  </a:lnTo>
                  <a:lnTo>
                    <a:pt x="148559" y="180601"/>
                  </a:lnTo>
                  <a:lnTo>
                    <a:pt x="119175" y="215133"/>
                  </a:lnTo>
                  <a:lnTo>
                    <a:pt x="92618" y="251987"/>
                  </a:lnTo>
                  <a:lnTo>
                    <a:pt x="69055" y="290994"/>
                  </a:lnTo>
                  <a:lnTo>
                    <a:pt x="48656" y="331986"/>
                  </a:lnTo>
                  <a:lnTo>
                    <a:pt x="31589" y="374795"/>
                  </a:lnTo>
                  <a:lnTo>
                    <a:pt x="18021" y="419252"/>
                  </a:lnTo>
                  <a:lnTo>
                    <a:pt x="8121" y="465190"/>
                  </a:lnTo>
                  <a:lnTo>
                    <a:pt x="2058" y="512439"/>
                  </a:lnTo>
                  <a:lnTo>
                    <a:pt x="0" y="560832"/>
                  </a:lnTo>
                  <a:lnTo>
                    <a:pt x="0" y="1886712"/>
                  </a:lnTo>
                  <a:lnTo>
                    <a:pt x="1328927" y="1886712"/>
                  </a:lnTo>
                  <a:lnTo>
                    <a:pt x="1377320" y="1884653"/>
                  </a:lnTo>
                  <a:lnTo>
                    <a:pt x="1424569" y="1878590"/>
                  </a:lnTo>
                  <a:lnTo>
                    <a:pt x="1470507" y="1868690"/>
                  </a:lnTo>
                  <a:lnTo>
                    <a:pt x="1514964" y="1855122"/>
                  </a:lnTo>
                  <a:lnTo>
                    <a:pt x="1557773" y="1838055"/>
                  </a:lnTo>
                  <a:lnTo>
                    <a:pt x="1598765" y="1817656"/>
                  </a:lnTo>
                  <a:lnTo>
                    <a:pt x="1637772" y="1794093"/>
                  </a:lnTo>
                  <a:lnTo>
                    <a:pt x="1674626" y="1767536"/>
                  </a:lnTo>
                  <a:lnTo>
                    <a:pt x="1709158" y="1738152"/>
                  </a:lnTo>
                  <a:lnTo>
                    <a:pt x="1741200" y="1706110"/>
                  </a:lnTo>
                  <a:lnTo>
                    <a:pt x="1770584" y="1671578"/>
                  </a:lnTo>
                  <a:lnTo>
                    <a:pt x="1797141" y="1634724"/>
                  </a:lnTo>
                  <a:lnTo>
                    <a:pt x="1820704" y="1595717"/>
                  </a:lnTo>
                  <a:lnTo>
                    <a:pt x="1841103" y="1554725"/>
                  </a:lnTo>
                  <a:lnTo>
                    <a:pt x="1858170" y="1511916"/>
                  </a:lnTo>
                  <a:lnTo>
                    <a:pt x="1871738" y="1467459"/>
                  </a:lnTo>
                  <a:lnTo>
                    <a:pt x="1881638" y="1421521"/>
                  </a:lnTo>
                  <a:lnTo>
                    <a:pt x="1887701" y="1374272"/>
                  </a:lnTo>
                  <a:lnTo>
                    <a:pt x="1889759" y="1325880"/>
                  </a:lnTo>
                  <a:lnTo>
                    <a:pt x="1889759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553456" y="2776728"/>
              <a:ext cx="1085088" cy="1082040"/>
            </a:xfrm>
            <a:prstGeom prst="rect">
              <a:avLst/>
            </a:prstGeom>
          </p:spPr>
        </p:pic>
      </p:grpSp>
      <p:sp>
        <p:nvSpPr>
          <p:cNvPr id="9" name="object 9"/>
          <p:cNvSpPr txBox="1"/>
          <p:nvPr/>
        </p:nvSpPr>
        <p:spPr>
          <a:xfrm>
            <a:off x="4653534" y="4801870"/>
            <a:ext cx="2886075" cy="764540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12065" marR="5080" algn="ctr">
              <a:lnSpc>
                <a:spcPct val="85100"/>
              </a:lnSpc>
              <a:spcBef>
                <a:spcPts val="300"/>
              </a:spcBef>
            </a:pPr>
            <a:r>
              <a:rPr sz="1100" dirty="0">
                <a:latin typeface="Courier New"/>
                <a:cs typeface="Courier New"/>
              </a:rPr>
              <a:t>ПОПРОБОВАТЬ</a:t>
            </a:r>
            <a:r>
              <a:rPr sz="1100" spc="-85" dirty="0">
                <a:latin typeface="Courier New"/>
                <a:cs typeface="Courier New"/>
              </a:rPr>
              <a:t> </a:t>
            </a:r>
            <a:r>
              <a:rPr sz="1100" spc="5" dirty="0">
                <a:latin typeface="Courier New"/>
                <a:cs typeface="Courier New"/>
              </a:rPr>
              <a:t>ЕДИНОЖДЫ</a:t>
            </a:r>
            <a:r>
              <a:rPr sz="1100" spc="-80" dirty="0">
                <a:latin typeface="Courier New"/>
                <a:cs typeface="Courier New"/>
              </a:rPr>
              <a:t> </a:t>
            </a:r>
            <a:r>
              <a:rPr sz="1100" dirty="0">
                <a:latin typeface="Courier New"/>
                <a:cs typeface="Courier New"/>
              </a:rPr>
              <a:t>–</a:t>
            </a:r>
            <a:r>
              <a:rPr sz="1100" spc="-10" dirty="0">
                <a:latin typeface="Courier New"/>
                <a:cs typeface="Courier New"/>
              </a:rPr>
              <a:t> </a:t>
            </a:r>
            <a:r>
              <a:rPr sz="1100" dirty="0">
                <a:latin typeface="Courier New"/>
                <a:cs typeface="Courier New"/>
              </a:rPr>
              <a:t>НЕ</a:t>
            </a:r>
            <a:r>
              <a:rPr sz="1100" spc="-35" dirty="0">
                <a:latin typeface="Courier New"/>
                <a:cs typeface="Courier New"/>
              </a:rPr>
              <a:t> </a:t>
            </a:r>
            <a:r>
              <a:rPr sz="1100" spc="5" dirty="0">
                <a:latin typeface="Courier New"/>
                <a:cs typeface="Courier New"/>
              </a:rPr>
              <a:t>ЗАЩИТИТЬ </a:t>
            </a:r>
            <a:r>
              <a:rPr sz="1100" spc="-645" dirty="0">
                <a:latin typeface="Courier New"/>
                <a:cs typeface="Courier New"/>
              </a:rPr>
              <a:t> </a:t>
            </a:r>
            <a:r>
              <a:rPr sz="1100" spc="5" dirty="0">
                <a:latin typeface="Courier New"/>
                <a:cs typeface="Courier New"/>
              </a:rPr>
              <a:t>СЕБЯ </a:t>
            </a:r>
            <a:r>
              <a:rPr sz="1100" dirty="0">
                <a:latin typeface="Courier New"/>
                <a:cs typeface="Courier New"/>
              </a:rPr>
              <a:t>ОТ ПОСЛЕДСТВИЙ. АЛКОГОЛЬ И </a:t>
            </a:r>
            <a:r>
              <a:rPr sz="1100" spc="5" dirty="0">
                <a:latin typeface="Courier New"/>
                <a:cs typeface="Courier New"/>
              </a:rPr>
              <a:t> </a:t>
            </a:r>
            <a:r>
              <a:rPr sz="1100" dirty="0">
                <a:latin typeface="Courier New"/>
                <a:cs typeface="Courier New"/>
              </a:rPr>
              <a:t>ПСИХОАКТИВНЫЕ </a:t>
            </a:r>
            <a:r>
              <a:rPr sz="1100" spc="5" dirty="0">
                <a:latin typeface="Courier New"/>
                <a:cs typeface="Courier New"/>
              </a:rPr>
              <a:t>ВЕЩЕСТВА </a:t>
            </a:r>
            <a:r>
              <a:rPr sz="1100" dirty="0">
                <a:latin typeface="Courier New"/>
                <a:cs typeface="Courier New"/>
              </a:rPr>
              <a:t>ВЫЗЫВАЮТ </a:t>
            </a:r>
            <a:r>
              <a:rPr sz="1100" spc="5" dirty="0">
                <a:latin typeface="Courier New"/>
                <a:cs typeface="Courier New"/>
              </a:rPr>
              <a:t> ПРИВЫКАНИЕ ПОСЛЕ ПЕРВОГО </a:t>
            </a:r>
            <a:r>
              <a:rPr sz="1100" spc="10" dirty="0">
                <a:latin typeface="Courier New"/>
                <a:cs typeface="Courier New"/>
              </a:rPr>
              <a:t> </a:t>
            </a:r>
            <a:r>
              <a:rPr sz="1100" dirty="0">
                <a:latin typeface="Courier New"/>
                <a:cs typeface="Courier New"/>
              </a:rPr>
              <a:t>УПОТРЕБЛЕНИЯ.</a:t>
            </a:r>
            <a:endParaRPr sz="1100">
              <a:latin typeface="Courier New"/>
              <a:cs typeface="Courier New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8787383" y="2374392"/>
            <a:ext cx="1887220" cy="1887220"/>
            <a:chOff x="8787383" y="2374392"/>
            <a:chExt cx="1887220" cy="1887220"/>
          </a:xfrm>
        </p:grpSpPr>
        <p:sp>
          <p:nvSpPr>
            <p:cNvPr id="11" name="object 11"/>
            <p:cNvSpPr/>
            <p:nvPr/>
          </p:nvSpPr>
          <p:spPr>
            <a:xfrm>
              <a:off x="8787383" y="2374392"/>
              <a:ext cx="1887220" cy="1887220"/>
            </a:xfrm>
            <a:custGeom>
              <a:avLst/>
              <a:gdLst/>
              <a:ahLst/>
              <a:cxnLst/>
              <a:rect l="l" t="t" r="r" b="b"/>
              <a:pathLst>
                <a:path w="1887220" h="1887220">
                  <a:moveTo>
                    <a:pt x="1886712" y="0"/>
                  </a:moveTo>
                  <a:lnTo>
                    <a:pt x="560832" y="0"/>
                  </a:lnTo>
                  <a:lnTo>
                    <a:pt x="512439" y="2058"/>
                  </a:lnTo>
                  <a:lnTo>
                    <a:pt x="465190" y="8121"/>
                  </a:lnTo>
                  <a:lnTo>
                    <a:pt x="419252" y="18021"/>
                  </a:lnTo>
                  <a:lnTo>
                    <a:pt x="374795" y="31589"/>
                  </a:lnTo>
                  <a:lnTo>
                    <a:pt x="331986" y="48656"/>
                  </a:lnTo>
                  <a:lnTo>
                    <a:pt x="290994" y="69055"/>
                  </a:lnTo>
                  <a:lnTo>
                    <a:pt x="251987" y="92618"/>
                  </a:lnTo>
                  <a:lnTo>
                    <a:pt x="215133" y="119175"/>
                  </a:lnTo>
                  <a:lnTo>
                    <a:pt x="180601" y="148559"/>
                  </a:lnTo>
                  <a:lnTo>
                    <a:pt x="148559" y="180601"/>
                  </a:lnTo>
                  <a:lnTo>
                    <a:pt x="119175" y="215133"/>
                  </a:lnTo>
                  <a:lnTo>
                    <a:pt x="92618" y="251987"/>
                  </a:lnTo>
                  <a:lnTo>
                    <a:pt x="69055" y="290994"/>
                  </a:lnTo>
                  <a:lnTo>
                    <a:pt x="48656" y="331986"/>
                  </a:lnTo>
                  <a:lnTo>
                    <a:pt x="31589" y="374795"/>
                  </a:lnTo>
                  <a:lnTo>
                    <a:pt x="18021" y="419252"/>
                  </a:lnTo>
                  <a:lnTo>
                    <a:pt x="8121" y="465190"/>
                  </a:lnTo>
                  <a:lnTo>
                    <a:pt x="2058" y="512439"/>
                  </a:lnTo>
                  <a:lnTo>
                    <a:pt x="0" y="560832"/>
                  </a:lnTo>
                  <a:lnTo>
                    <a:pt x="0" y="1886712"/>
                  </a:lnTo>
                  <a:lnTo>
                    <a:pt x="1325880" y="1886712"/>
                  </a:lnTo>
                  <a:lnTo>
                    <a:pt x="1374272" y="1884653"/>
                  </a:lnTo>
                  <a:lnTo>
                    <a:pt x="1421521" y="1878590"/>
                  </a:lnTo>
                  <a:lnTo>
                    <a:pt x="1467459" y="1868690"/>
                  </a:lnTo>
                  <a:lnTo>
                    <a:pt x="1511916" y="1855122"/>
                  </a:lnTo>
                  <a:lnTo>
                    <a:pt x="1554725" y="1838055"/>
                  </a:lnTo>
                  <a:lnTo>
                    <a:pt x="1595717" y="1817656"/>
                  </a:lnTo>
                  <a:lnTo>
                    <a:pt x="1634724" y="1794093"/>
                  </a:lnTo>
                  <a:lnTo>
                    <a:pt x="1671578" y="1767536"/>
                  </a:lnTo>
                  <a:lnTo>
                    <a:pt x="1706110" y="1738152"/>
                  </a:lnTo>
                  <a:lnTo>
                    <a:pt x="1738152" y="1706110"/>
                  </a:lnTo>
                  <a:lnTo>
                    <a:pt x="1767536" y="1671578"/>
                  </a:lnTo>
                  <a:lnTo>
                    <a:pt x="1794093" y="1634724"/>
                  </a:lnTo>
                  <a:lnTo>
                    <a:pt x="1817656" y="1595717"/>
                  </a:lnTo>
                  <a:lnTo>
                    <a:pt x="1838055" y="1554725"/>
                  </a:lnTo>
                  <a:lnTo>
                    <a:pt x="1855122" y="1511916"/>
                  </a:lnTo>
                  <a:lnTo>
                    <a:pt x="1868690" y="1467459"/>
                  </a:lnTo>
                  <a:lnTo>
                    <a:pt x="1878590" y="1421521"/>
                  </a:lnTo>
                  <a:lnTo>
                    <a:pt x="1884653" y="1374272"/>
                  </a:lnTo>
                  <a:lnTo>
                    <a:pt x="1886712" y="1325880"/>
                  </a:lnTo>
                  <a:lnTo>
                    <a:pt x="1886712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189719" y="2776728"/>
              <a:ext cx="1082040" cy="1082040"/>
            </a:xfrm>
            <a:prstGeom prst="rect">
              <a:avLst/>
            </a:prstGeom>
          </p:spPr>
        </p:pic>
      </p:grpSp>
      <p:sp>
        <p:nvSpPr>
          <p:cNvPr id="13" name="object 13"/>
          <p:cNvSpPr txBox="1"/>
          <p:nvPr/>
        </p:nvSpPr>
        <p:spPr>
          <a:xfrm>
            <a:off x="8246744" y="4801870"/>
            <a:ext cx="2964180" cy="764540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12700" marR="5080" indent="5715" algn="ctr">
              <a:lnSpc>
                <a:spcPct val="85100"/>
              </a:lnSpc>
              <a:spcBef>
                <a:spcPts val="300"/>
              </a:spcBef>
            </a:pPr>
            <a:r>
              <a:rPr sz="1100" dirty="0">
                <a:latin typeface="Courier New"/>
                <a:cs typeface="Courier New"/>
              </a:rPr>
              <a:t>СОЦИАЛЬНО ПРИЕМЛЕМЫЕ </a:t>
            </a:r>
            <a:r>
              <a:rPr sz="1100" spc="5" dirty="0">
                <a:latin typeface="Courier New"/>
                <a:cs typeface="Courier New"/>
              </a:rPr>
              <a:t>ФОРМЫ </a:t>
            </a:r>
            <a:r>
              <a:rPr sz="1100" spc="10" dirty="0">
                <a:latin typeface="Courier New"/>
                <a:cs typeface="Courier New"/>
              </a:rPr>
              <a:t> </a:t>
            </a:r>
            <a:r>
              <a:rPr sz="1100" dirty="0">
                <a:latin typeface="Courier New"/>
                <a:cs typeface="Courier New"/>
              </a:rPr>
              <a:t>ЗАВИСИМОГО ПОВЕДЕНИЯ </a:t>
            </a:r>
            <a:r>
              <a:rPr sz="1100" spc="5" dirty="0">
                <a:latin typeface="Courier New"/>
                <a:cs typeface="Courier New"/>
              </a:rPr>
              <a:t>МОГУТ БЫТЬ НЕ </a:t>
            </a:r>
            <a:r>
              <a:rPr sz="1100" spc="-650" dirty="0">
                <a:latin typeface="Courier New"/>
                <a:cs typeface="Courier New"/>
              </a:rPr>
              <a:t> </a:t>
            </a:r>
            <a:r>
              <a:rPr sz="1100" spc="5" dirty="0">
                <a:latin typeface="Courier New"/>
                <a:cs typeface="Courier New"/>
              </a:rPr>
              <a:t>МЕНЕЕ</a:t>
            </a:r>
            <a:r>
              <a:rPr sz="1100" spc="-60" dirty="0">
                <a:latin typeface="Courier New"/>
                <a:cs typeface="Courier New"/>
              </a:rPr>
              <a:t> </a:t>
            </a:r>
            <a:r>
              <a:rPr sz="1100" dirty="0">
                <a:latin typeface="Courier New"/>
                <a:cs typeface="Courier New"/>
              </a:rPr>
              <a:t>ОПАСНЫМИ,</a:t>
            </a:r>
            <a:r>
              <a:rPr sz="1100" spc="-80" dirty="0">
                <a:latin typeface="Courier New"/>
                <a:cs typeface="Courier New"/>
              </a:rPr>
              <a:t> </a:t>
            </a:r>
            <a:r>
              <a:rPr sz="1100" spc="5" dirty="0">
                <a:latin typeface="Courier New"/>
                <a:cs typeface="Courier New"/>
              </a:rPr>
              <a:t>ЧЕМ</a:t>
            </a:r>
            <a:r>
              <a:rPr sz="1100" spc="-35" dirty="0">
                <a:latin typeface="Courier New"/>
                <a:cs typeface="Courier New"/>
              </a:rPr>
              <a:t> </a:t>
            </a:r>
            <a:r>
              <a:rPr sz="1100" dirty="0">
                <a:latin typeface="Courier New"/>
                <a:cs typeface="Courier New"/>
              </a:rPr>
              <a:t>ХИМИЧЕСКИЕ.</a:t>
            </a:r>
            <a:r>
              <a:rPr sz="1100" spc="-80" dirty="0">
                <a:latin typeface="Courier New"/>
                <a:cs typeface="Courier New"/>
              </a:rPr>
              <a:t> </a:t>
            </a:r>
            <a:r>
              <a:rPr sz="1100" spc="5" dirty="0">
                <a:latin typeface="Courier New"/>
                <a:cs typeface="Courier New"/>
              </a:rPr>
              <a:t>ВСЕ </a:t>
            </a:r>
            <a:r>
              <a:rPr sz="1100" spc="-645" dirty="0">
                <a:latin typeface="Courier New"/>
                <a:cs typeface="Courier New"/>
              </a:rPr>
              <a:t> </a:t>
            </a:r>
            <a:r>
              <a:rPr sz="1100" spc="5" dirty="0">
                <a:latin typeface="Courier New"/>
                <a:cs typeface="Courier New"/>
              </a:rPr>
              <a:t>ВИДЫ</a:t>
            </a:r>
            <a:r>
              <a:rPr sz="1100" spc="-40" dirty="0">
                <a:latin typeface="Courier New"/>
                <a:cs typeface="Courier New"/>
              </a:rPr>
              <a:t> </a:t>
            </a:r>
            <a:r>
              <a:rPr sz="1100" dirty="0">
                <a:latin typeface="Courier New"/>
                <a:cs typeface="Courier New"/>
              </a:rPr>
              <a:t>ЗАВИСИМОСТЕЙ</a:t>
            </a:r>
            <a:r>
              <a:rPr sz="1100" spc="-85" dirty="0">
                <a:latin typeface="Courier New"/>
                <a:cs typeface="Courier New"/>
              </a:rPr>
              <a:t> </a:t>
            </a:r>
            <a:r>
              <a:rPr sz="1100" spc="5" dirty="0">
                <a:latin typeface="Courier New"/>
                <a:cs typeface="Courier New"/>
              </a:rPr>
              <a:t>ВЛИЯЮТ</a:t>
            </a:r>
            <a:r>
              <a:rPr sz="1100" spc="-60" dirty="0">
                <a:latin typeface="Courier New"/>
                <a:cs typeface="Courier New"/>
              </a:rPr>
              <a:t> </a:t>
            </a:r>
            <a:r>
              <a:rPr sz="1100" spc="5" dirty="0">
                <a:latin typeface="Courier New"/>
                <a:cs typeface="Courier New"/>
              </a:rPr>
              <a:t>НА</a:t>
            </a:r>
            <a:r>
              <a:rPr sz="1100" spc="-35" dirty="0">
                <a:latin typeface="Courier New"/>
                <a:cs typeface="Courier New"/>
              </a:rPr>
              <a:t> </a:t>
            </a:r>
            <a:r>
              <a:rPr sz="1100" spc="5" dirty="0">
                <a:latin typeface="Courier New"/>
                <a:cs typeface="Courier New"/>
              </a:rPr>
              <a:t>ПСИХИКУ </a:t>
            </a:r>
            <a:r>
              <a:rPr sz="1100" spc="-645" dirty="0">
                <a:latin typeface="Courier New"/>
                <a:cs typeface="Courier New"/>
              </a:rPr>
              <a:t> </a:t>
            </a:r>
            <a:r>
              <a:rPr sz="1100" dirty="0">
                <a:latin typeface="Courier New"/>
                <a:cs typeface="Courier New"/>
              </a:rPr>
              <a:t> И</a:t>
            </a:r>
            <a:r>
              <a:rPr sz="1100" spc="-10" dirty="0">
                <a:latin typeface="Courier New"/>
                <a:cs typeface="Courier New"/>
              </a:rPr>
              <a:t> </a:t>
            </a:r>
            <a:r>
              <a:rPr sz="1100" dirty="0">
                <a:latin typeface="Courier New"/>
                <a:cs typeface="Courier New"/>
              </a:rPr>
              <a:t>ЛИЧНОСТЬ.</a:t>
            </a:r>
            <a:endParaRPr sz="11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341270" y="684968"/>
            <a:ext cx="7231481" cy="483722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05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Берегите</a:t>
            </a:r>
            <a:r>
              <a:rPr spc="-75" dirty="0"/>
              <a:t> </a:t>
            </a:r>
            <a:r>
              <a:rPr dirty="0"/>
              <a:t>себя!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253</Words>
  <Application>Microsoft Office PowerPoint</Application>
  <PresentationFormat>Широкоэкранный</PresentationFormat>
  <Paragraphs>40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 MT</vt:lpstr>
      <vt:lpstr>Calibri</vt:lpstr>
      <vt:lpstr>Courier New</vt:lpstr>
      <vt:lpstr>Office Theme</vt:lpstr>
      <vt:lpstr>Я только попробовал…</vt:lpstr>
      <vt:lpstr>Зависимость или аддикция - это</vt:lpstr>
      <vt:lpstr>Виды зависимостей</vt:lpstr>
      <vt:lpstr>Презентация PowerPoint</vt:lpstr>
      <vt:lpstr>Зависимости формируются в  несколько этапов и происходит это  достаточно быстро!</vt:lpstr>
      <vt:lpstr>Презентация PowerPoint</vt:lpstr>
      <vt:lpstr>Презентация PowerPoint</vt:lpstr>
      <vt:lpstr>Берегите себя!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 только попробовал…</dc:title>
  <cp:lastModifiedBy>Скачкова Светлана Ивановна</cp:lastModifiedBy>
  <cp:revision>1</cp:revision>
  <dcterms:created xsi:type="dcterms:W3CDTF">2024-05-06T10:11:17Z</dcterms:created>
  <dcterms:modified xsi:type="dcterms:W3CDTF">2024-05-06T10:16:01Z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2024-04-18T00:00:00Z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2024-05-06T00:00:00Z</vt:filetime>
  </property>
</Properties>
</file>